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75" r:id="rId6"/>
    <p:sldId id="261" r:id="rId7"/>
    <p:sldId id="262" r:id="rId8"/>
    <p:sldId id="263" r:id="rId9"/>
    <p:sldId id="264" r:id="rId10"/>
    <p:sldId id="265" r:id="rId11"/>
    <p:sldId id="266" r:id="rId12"/>
    <p:sldId id="272" r:id="rId13"/>
    <p:sldId id="279" r:id="rId14"/>
    <p:sldId id="277" r:id="rId15"/>
    <p:sldId id="281" r:id="rId16"/>
    <p:sldId id="271"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Impact" panose="020B0806030902050204" pitchFamily="34" charset="0"/>
      <p:regular r:id="rId23"/>
    </p:embeddedFont>
    <p:embeddedFont>
      <p:font typeface="Roboto Slab" pitchFamily="2"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8"/>
    <p:restoredTop sz="81039"/>
  </p:normalViewPr>
  <p:slideViewPr>
    <p:cSldViewPr snapToGrid="0">
      <p:cViewPr>
        <p:scale>
          <a:sx n="156" d="100"/>
          <a:sy n="156" d="100"/>
        </p:scale>
        <p:origin x="256" y="-2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lus.espn.com/mlb"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premierleague.com/"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mlssoccer.com/search/FC%20DALLA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49b6c35c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49b6c35c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Based on page views , we see that some site sections only had 1 page view and most likely these  seem like unimportant pages.  </a:t>
            </a:r>
            <a:r>
              <a:rPr lang="zh-TW" b="1"/>
              <a:t>However,</a:t>
            </a:r>
            <a:r>
              <a:rPr lang="zh-TW"/>
              <a:t> one interesting find is that the MLB network TV section  had some 2 million views from January 2019 to October 5 which is quite low considering the total page view for all MLB site sections!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49b6c35c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49b6c35c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Comparing visits from campaign and from referrer we see that the campaigns had a good impact on important KPI’s like Conversion rate, Revenue per visits and per visitor to name a few. Similarly iOS was the more popular OS and more iOS users made purchases at MLB.</a:t>
            </a:r>
            <a:endParaRPr lang="en-US" altLang="zh-TW"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Why we want to choose Canada</a:t>
            </a:r>
          </a:p>
          <a:p>
            <a:pPr marL="0" lvl="0" indent="0" algn="l" rtl="0">
              <a:spcBef>
                <a:spcPts val="0"/>
              </a:spcBef>
              <a:spcAft>
                <a:spcPts val="0"/>
              </a:spcAft>
              <a:buNone/>
            </a:pPr>
            <a:r>
              <a:rPr lang="en-US" dirty="0"/>
              <a:t>The second popular country to follow MLB</a:t>
            </a:r>
          </a:p>
          <a:p>
            <a:pPr marL="0" lvl="0" indent="0" algn="l" rtl="0">
              <a:spcBef>
                <a:spcPts val="0"/>
              </a:spcBef>
              <a:spcAft>
                <a:spcPts val="0"/>
              </a:spcAft>
              <a:buNone/>
            </a:pPr>
            <a:r>
              <a:rPr lang="en-US" dirty="0"/>
              <a:t>Some part of MLB team is from Canada </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TW" dirty="0"/>
              <a:t>The top freeform table represents how non MLB.TV subscribers differ from MLB subscribers in the iOS version of the app, while the bottom one represents the same for android.</a:t>
            </a:r>
            <a:endParaRPr lang="en-US" dirty="0"/>
          </a:p>
          <a:p>
            <a:endParaRPr lang="en-US" dirty="0"/>
          </a:p>
          <a:p>
            <a:r>
              <a:rPr lang="en-US" dirty="0"/>
              <a:t>From the freeform table above we see that android has very little users as MLB subscribers  with ratio of MLB subscribers to non MLB subscribers as 0.0003 whereas in </a:t>
            </a:r>
            <a:r>
              <a:rPr lang="en-US" dirty="0" err="1"/>
              <a:t>Ios</a:t>
            </a:r>
            <a:r>
              <a:rPr lang="en-US" dirty="0"/>
              <a:t> the same ratio was 0.04. The android users need to be targeted better.</a:t>
            </a:r>
          </a:p>
          <a:p>
            <a:endParaRPr lang="en-US" dirty="0"/>
          </a:p>
          <a:p>
            <a:r>
              <a:rPr lang="en-US" dirty="0"/>
              <a:t>We suggest that MLB evaluate what is happening in android as the number of android subscribers for MLB.TV is very low and from the ratio we can see that there is a better chance to target android customers as we have more than 3 million non subscribers for android.</a:t>
            </a:r>
          </a:p>
          <a:p>
            <a:r>
              <a:rPr lang="en-US" dirty="0"/>
              <a:t> We have more than 7 million customers that are not subscribers, which MLB can target better.</a:t>
            </a:r>
          </a:p>
          <a:p>
            <a:r>
              <a:rPr lang="en-US" dirty="0"/>
              <a:t>The caution to this evaluation is that maybe some of the non subscribers are already having channels on their TV where the can view MLB games.</a:t>
            </a:r>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hlinkClick r:id="rId3"/>
              </a:rPr>
              <a:t>https://plus.espn.com/mlb</a:t>
            </a:r>
            <a:r>
              <a:rPr lang="en-US" dirty="0"/>
              <a:t> </a:t>
            </a:r>
            <a:r>
              <a:rPr lang="en-US" sz="1100" b="1" i="0" u="none" strike="noStrike" cap="none" dirty="0">
                <a:solidFill>
                  <a:srgbClr val="000000"/>
                </a:solidFill>
                <a:effectLst/>
                <a:latin typeface="Arial"/>
                <a:ea typeface="Arial"/>
                <a:cs typeface="Arial"/>
                <a:sym typeface="Arial"/>
              </a:rPr>
              <a:t>ESPN+ (ALSO HAVE MLB.TV)</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0806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u="none" dirty="0">
              <a:hlinkClick r:id="rId3"/>
            </a:endParaRPr>
          </a:p>
          <a:p>
            <a:r>
              <a:rPr lang="en-US" u="none" dirty="0">
                <a:hlinkClick r:id="rId3"/>
              </a:rPr>
              <a:t>So what MLB does is during the purchase of tickets, a lot of other events like music concerts etc are having their tickets sold on the MLB site which may make it a little difficult for a customer who is just interested in purchasing MLB tickets.</a:t>
            </a:r>
          </a:p>
          <a:p>
            <a:r>
              <a:rPr lang="en-US" u="none" dirty="0">
                <a:hlinkClick r:id="rId3"/>
              </a:rPr>
              <a:t>The second part, we can compare other website</a:t>
            </a:r>
          </a:p>
          <a:p>
            <a:endParaRPr lang="en-US" dirty="0">
              <a:hlinkClick r:id="rId3"/>
            </a:endParaRPr>
          </a:p>
          <a:p>
            <a:r>
              <a:rPr lang="en-US" dirty="0">
                <a:hlinkClick r:id="rId3"/>
              </a:rPr>
              <a:t>https://www.premierleague.com/</a:t>
            </a:r>
            <a:endParaRPr lang="en-US" dirty="0"/>
          </a:p>
          <a:p>
            <a:r>
              <a:rPr lang="en-US" dirty="0">
                <a:hlinkClick r:id="rId4"/>
              </a:rPr>
              <a:t>https://www.mlssoccer.com/search/FC%20DALLAS</a:t>
            </a:r>
            <a:endParaRPr lang="en-US" dirty="0"/>
          </a:p>
          <a:p>
            <a:endParaRPr lang="en-US" dirty="0"/>
          </a:p>
          <a:p>
            <a:r>
              <a:rPr lang="en-US" dirty="0"/>
              <a:t>So it is suggested that the network tv page is made more </a:t>
            </a:r>
            <a:r>
              <a:rPr lang="en-US" dirty="0" err="1"/>
              <a:t>aceesible</a:t>
            </a:r>
            <a:r>
              <a:rPr lang="en-US" dirty="0"/>
              <a:t> to users through marketing or campaigns.</a:t>
            </a:r>
          </a:p>
          <a:p>
            <a:endParaRPr lang="en-US" dirty="0"/>
          </a:p>
        </p:txBody>
      </p:sp>
    </p:spTree>
    <p:extLst>
      <p:ext uri="{BB962C8B-B14F-4D97-AF65-F5344CB8AC3E}">
        <p14:creationId xmlns:p14="http://schemas.microsoft.com/office/powerpoint/2010/main" val="3328237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summary</a:t>
            </a:r>
            <a:endParaRPr lang="en-US" dirty="0"/>
          </a:p>
        </p:txBody>
      </p:sp>
    </p:spTree>
    <p:extLst>
      <p:ext uri="{BB962C8B-B14F-4D97-AF65-F5344CB8AC3E}">
        <p14:creationId xmlns:p14="http://schemas.microsoft.com/office/powerpoint/2010/main" val="4007398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49b6c35ca_0_6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49b6c35ca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49b6c35ca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49b6c35c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49b6c35c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49b6c35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49b6c35c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49b6c35c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time frame of data is  we are analyzing is from January 2019 to 8</a:t>
            </a:r>
            <a:r>
              <a:rPr lang="en-US" baseline="30000" dirty="0"/>
              <a:t>th</a:t>
            </a:r>
            <a:r>
              <a:rPr lang="en-US" dirty="0"/>
              <a:t> October 2019.</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&gt;&gt; Introduce something about MLB and revenue and adobe analytics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Simply explain why we put this point as our KPI</a:t>
            </a:r>
          </a:p>
          <a:p>
            <a:endParaRPr lang="en-US" dirty="0"/>
          </a:p>
          <a:p>
            <a:endParaRPr lang="en-US" dirty="0"/>
          </a:p>
        </p:txBody>
      </p:sp>
    </p:spTree>
    <p:extLst>
      <p:ext uri="{BB962C8B-B14F-4D97-AF65-F5344CB8AC3E}">
        <p14:creationId xmlns:p14="http://schemas.microsoft.com/office/powerpoint/2010/main" val="1612863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64bb7dcc0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64bb7dc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From the left  freeform table, we observe that most visitors come through bookmarks/direct load at the MLB site. Google.com is the most popular traffic driving source to the MLB site after direct load. The right freeform table shows the popular keywords searched on search engines to reach the MLB site.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4bb7dcc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4bb7dcc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From the freeform tables for for page sections and pages we can clearly see what sections and pages do visitors come to see at the MLB site.</a:t>
            </a:r>
            <a:endParaRPr lang="en-US" altLang="zh-TW" dirty="0"/>
          </a:p>
          <a:p>
            <a:pPr marL="0" lvl="0" indent="0" algn="l" rtl="0">
              <a:spcBef>
                <a:spcPts val="0"/>
              </a:spcBef>
              <a:spcAft>
                <a:spcPts val="0"/>
              </a:spcAft>
              <a:buNone/>
            </a:pPr>
            <a:endParaRPr lang="en-US" altLang="zh-TW" dirty="0"/>
          </a:p>
          <a:p>
            <a:r>
              <a:rPr lang="en-US" dirty="0"/>
              <a:t>1. After direct load and natural search, the most visits came from  </a:t>
            </a:r>
            <a:r>
              <a:rPr lang="en-US" dirty="0" err="1"/>
              <a:t>google.com</a:t>
            </a:r>
            <a:r>
              <a:rPr lang="en-US" dirty="0"/>
              <a:t> , so google is the best marketing channel for MLB and the most searched keyword on google was ‘</a:t>
            </a:r>
            <a:r>
              <a:rPr lang="en-US" dirty="0" err="1"/>
              <a:t>mlb</a:t>
            </a:r>
            <a:r>
              <a:rPr lang="en-US" dirty="0"/>
              <a:t>’.</a:t>
            </a:r>
          </a:p>
          <a:p>
            <a:r>
              <a:rPr lang="en-US" dirty="0"/>
              <a:t>2. MLB had close to 320 million unique visitors on their website, however we have to keep in mind that Unique visitors does not necessarily mean they were unique customers/ people.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3. The most viewed site section is Homepage section with over 1 billion views and within that section the most popular page was Major league baseball: homepage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4. The site section of ticket generate the most revenue which was around 679 million dollars follow by MLB TV and other services which generate 22 million dollars combine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5. The ticket section had a conversion rate of 0.04%, it looks very low, but it is </a:t>
            </a:r>
            <a:r>
              <a:rPr lang="en-US" dirty="0" err="1"/>
              <a:t>probabily</a:t>
            </a:r>
            <a:r>
              <a:rPr lang="en-US" dirty="0"/>
              <a:t> because of there are a lot of people visit ticket section but either don’t end up placing order or they might place after number of visits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6. Every visit on the ticket section MLB makes average of 4.77 dollars, however when we include the MLB.TV services as well, the revenue per visit is about 56 cents.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7. For every unique visitor on the ticket section MLB makes average of 8.48 dollars, however when we include the MLB.TV services as well, the revenue per visitor is about 2.2 dollars.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8. Each order brought the average of roughly 123 dollars on the ticket section and if we include the MLB TV services the total AOV is around 119 dollars</a:t>
            </a:r>
          </a:p>
          <a:p>
            <a:pPr marL="0" lvl="0" indent="0" algn="l" rtl="0">
              <a:spcBef>
                <a:spcPts val="0"/>
              </a:spcBef>
              <a:spcAft>
                <a:spcPts val="0"/>
              </a:spcAft>
              <a:buNone/>
            </a:pPr>
            <a:endParaRPr lang="en-US" altLang="zh-TW"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4bb7dcc0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4bb7dcc0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The flow visualization for the tickets section gives a clear view that how customers are reaching the ticket site section of MLB</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We chose ticket section because it drive most revenue for MLB online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page we would like to know, how to visitor reach purchase page and how they navigate after that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64bb7dcc0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64bb7dcc0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ltLang="zh-TW" dirty="0"/>
              <a:t>So</a:t>
            </a:r>
            <a:r>
              <a:rPr lang="zh-TW" altLang="en-US" dirty="0"/>
              <a:t> </a:t>
            </a:r>
            <a:r>
              <a:rPr lang="en-US" altLang="zh-TW" dirty="0"/>
              <a:t>visitors</a:t>
            </a:r>
            <a:r>
              <a:rPr lang="zh-TW" altLang="en-US" dirty="0"/>
              <a:t> </a:t>
            </a:r>
            <a:r>
              <a:rPr lang="en-US" altLang="zh-TW" dirty="0"/>
              <a:t>here</a:t>
            </a:r>
            <a:r>
              <a:rPr lang="zh-TW" altLang="en-US" dirty="0"/>
              <a:t> </a:t>
            </a:r>
            <a:r>
              <a:rPr lang="en-US" altLang="zh-TW" dirty="0"/>
              <a:t>represent</a:t>
            </a:r>
            <a:r>
              <a:rPr lang="zh-TW" altLang="en-US" dirty="0"/>
              <a:t> </a:t>
            </a:r>
            <a:r>
              <a:rPr lang="en-US" altLang="zh-TW" dirty="0"/>
              <a:t>the</a:t>
            </a:r>
            <a:r>
              <a:rPr lang="zh-TW" altLang="en-US" dirty="0"/>
              <a:t> </a:t>
            </a:r>
            <a:r>
              <a:rPr lang="en-US" altLang="zh-TW" dirty="0"/>
              <a:t>unique</a:t>
            </a:r>
            <a:r>
              <a:rPr lang="zh-TW" altLang="en-US" dirty="0"/>
              <a:t> </a:t>
            </a:r>
            <a:r>
              <a:rPr lang="en-US" altLang="zh-TW" dirty="0"/>
              <a:t>visitors</a:t>
            </a:r>
            <a:r>
              <a:rPr lang="zh-TW" altLang="en-US" dirty="0"/>
              <a:t> </a:t>
            </a:r>
            <a:r>
              <a:rPr lang="en-US" altLang="zh-TW" dirty="0"/>
              <a:t>that</a:t>
            </a:r>
            <a:r>
              <a:rPr lang="zh-TW" altLang="en-US" dirty="0"/>
              <a:t> </a:t>
            </a:r>
            <a:r>
              <a:rPr lang="en-US" altLang="zh-TW" dirty="0"/>
              <a:t>visited</a:t>
            </a:r>
            <a:r>
              <a:rPr lang="zh-TW" altLang="en-US" dirty="0"/>
              <a:t> </a:t>
            </a:r>
            <a:r>
              <a:rPr lang="en-US" altLang="zh-TW" dirty="0"/>
              <a:t>MLB.</a:t>
            </a:r>
          </a:p>
          <a:p>
            <a:pPr marL="171450" lvl="0" indent="-171450" algn="l" rtl="0">
              <a:spcBef>
                <a:spcPts val="0"/>
              </a:spcBef>
              <a:spcAft>
                <a:spcPts val="0"/>
              </a:spcAft>
            </a:pPr>
            <a:r>
              <a:rPr lang="en-US" altLang="zh-TW" dirty="0"/>
              <a:t>We</a:t>
            </a:r>
            <a:r>
              <a:rPr lang="zh-TW" altLang="en-US" dirty="0"/>
              <a:t> </a:t>
            </a:r>
            <a:r>
              <a:rPr lang="en-US" altLang="zh-TW" dirty="0"/>
              <a:t>see</a:t>
            </a:r>
            <a:r>
              <a:rPr lang="zh-TW" altLang="en-US" dirty="0"/>
              <a:t> </a:t>
            </a:r>
            <a:r>
              <a:rPr lang="en-US" altLang="zh-TW" dirty="0"/>
              <a:t>that</a:t>
            </a:r>
            <a:r>
              <a:rPr lang="zh-TW" altLang="en-US" dirty="0"/>
              <a:t> </a:t>
            </a:r>
            <a:r>
              <a:rPr lang="en-US" altLang="zh-TW" dirty="0"/>
              <a:t>there</a:t>
            </a:r>
            <a:r>
              <a:rPr lang="zh-TW" altLang="en-US" dirty="0"/>
              <a:t> </a:t>
            </a:r>
            <a:r>
              <a:rPr lang="en-US" altLang="zh-TW" dirty="0"/>
              <a:t>were</a:t>
            </a:r>
            <a:r>
              <a:rPr lang="zh-TW" altLang="en-US" dirty="0"/>
              <a:t> </a:t>
            </a:r>
            <a:r>
              <a:rPr lang="en-US" altLang="zh-TW" dirty="0"/>
              <a:t>some</a:t>
            </a:r>
            <a:r>
              <a:rPr lang="zh-TW" altLang="en-US" dirty="0"/>
              <a:t> </a:t>
            </a:r>
            <a:r>
              <a:rPr lang="en-US" altLang="zh-TW" dirty="0"/>
              <a:t>300</a:t>
            </a:r>
            <a:r>
              <a:rPr lang="zh-TW" altLang="en-US" dirty="0"/>
              <a:t> </a:t>
            </a:r>
            <a:r>
              <a:rPr lang="en-US" altLang="zh-TW" dirty="0"/>
              <a:t>million</a:t>
            </a:r>
            <a:r>
              <a:rPr lang="zh-TW" altLang="en-US" dirty="0"/>
              <a:t> </a:t>
            </a:r>
            <a:r>
              <a:rPr lang="en-US" altLang="zh-TW" dirty="0"/>
              <a:t>visitors</a:t>
            </a:r>
            <a:r>
              <a:rPr lang="zh-TW" altLang="en-US" dirty="0"/>
              <a:t> </a:t>
            </a:r>
            <a:r>
              <a:rPr lang="en-US" altLang="zh-TW" dirty="0"/>
              <a:t>on</a:t>
            </a:r>
            <a:r>
              <a:rPr lang="zh-TW" altLang="en-US" dirty="0"/>
              <a:t> </a:t>
            </a:r>
            <a:r>
              <a:rPr lang="en-US" altLang="zh-TW" dirty="0"/>
              <a:t>MLB</a:t>
            </a:r>
            <a:r>
              <a:rPr lang="zh-TW" altLang="en-US" dirty="0"/>
              <a:t> </a:t>
            </a:r>
            <a:r>
              <a:rPr lang="en-US" altLang="zh-TW" dirty="0"/>
              <a:t>out</a:t>
            </a:r>
            <a:r>
              <a:rPr lang="zh-TW" altLang="en-US" dirty="0"/>
              <a:t> </a:t>
            </a:r>
            <a:r>
              <a:rPr lang="en-US" altLang="zh-TW" dirty="0"/>
              <a:t>of</a:t>
            </a:r>
            <a:r>
              <a:rPr lang="zh-TW" altLang="en-US" dirty="0"/>
              <a:t> </a:t>
            </a:r>
            <a:r>
              <a:rPr lang="en-US" altLang="zh-TW" dirty="0"/>
              <a:t>which</a:t>
            </a:r>
            <a:r>
              <a:rPr lang="zh-TW" altLang="en-US" dirty="0"/>
              <a:t> </a:t>
            </a:r>
            <a:r>
              <a:rPr lang="en-US" altLang="zh-TW" dirty="0"/>
              <a:t>7.1%</a:t>
            </a:r>
            <a:r>
              <a:rPr lang="zh-TW" altLang="en-US" dirty="0"/>
              <a:t> </a:t>
            </a:r>
            <a:r>
              <a:rPr lang="en-US" altLang="zh-TW" dirty="0"/>
              <a:t>or</a:t>
            </a:r>
            <a:r>
              <a:rPr lang="zh-TW" altLang="en-US" dirty="0"/>
              <a:t> </a:t>
            </a:r>
            <a:r>
              <a:rPr lang="en-US" altLang="zh-TW" dirty="0"/>
              <a:t>22</a:t>
            </a:r>
            <a:r>
              <a:rPr lang="zh-TW" altLang="en-US" dirty="0"/>
              <a:t> </a:t>
            </a:r>
            <a:r>
              <a:rPr lang="en-US" altLang="zh-TW" dirty="0"/>
              <a:t>million</a:t>
            </a:r>
            <a:r>
              <a:rPr lang="zh-TW" altLang="en-US" dirty="0"/>
              <a:t> </a:t>
            </a:r>
            <a:r>
              <a:rPr lang="en-US" altLang="zh-TW" dirty="0"/>
              <a:t>reached</a:t>
            </a:r>
            <a:r>
              <a:rPr lang="zh-TW" altLang="en-US" dirty="0"/>
              <a:t> </a:t>
            </a:r>
            <a:r>
              <a:rPr lang="en-US" altLang="zh-TW" dirty="0"/>
              <a:t>the</a:t>
            </a:r>
            <a:r>
              <a:rPr lang="zh-TW" altLang="en-US" dirty="0"/>
              <a:t> </a:t>
            </a:r>
            <a:r>
              <a:rPr lang="en-US" altLang="zh-TW" dirty="0"/>
              <a:t>purchasing</a:t>
            </a:r>
            <a:r>
              <a:rPr lang="zh-TW" altLang="en-US" dirty="0"/>
              <a:t> </a:t>
            </a:r>
            <a:r>
              <a:rPr lang="en-US" altLang="zh-TW" dirty="0"/>
              <a:t>section(</a:t>
            </a:r>
            <a:r>
              <a:rPr lang="zh-TW" altLang="en-US" dirty="0"/>
              <a:t> </a:t>
            </a:r>
            <a:r>
              <a:rPr lang="en-US" altLang="zh-TW" dirty="0"/>
              <a:t>here</a:t>
            </a:r>
            <a:r>
              <a:rPr lang="zh-TW" altLang="en-US" dirty="0"/>
              <a:t> </a:t>
            </a:r>
            <a:r>
              <a:rPr lang="en-US" altLang="zh-TW" dirty="0"/>
              <a:t>event</a:t>
            </a:r>
            <a:r>
              <a:rPr lang="zh-TW" altLang="en-US" dirty="0"/>
              <a:t> </a:t>
            </a:r>
            <a:r>
              <a:rPr lang="en-US" altLang="zh-TW" dirty="0"/>
              <a:t>view</a:t>
            </a:r>
            <a:r>
              <a:rPr lang="zh-TW" altLang="en-US" dirty="0"/>
              <a:t> </a:t>
            </a:r>
            <a:r>
              <a:rPr lang="en-US" altLang="zh-TW" dirty="0"/>
              <a:t>means</a:t>
            </a:r>
            <a:r>
              <a:rPr lang="zh-TW" altLang="en-US" dirty="0"/>
              <a:t> </a:t>
            </a:r>
            <a:r>
              <a:rPr lang="en-US" altLang="zh-TW" dirty="0"/>
              <a:t>that)</a:t>
            </a:r>
            <a:r>
              <a:rPr lang="zh-TW" altLang="en-US" dirty="0"/>
              <a:t> </a:t>
            </a:r>
            <a:r>
              <a:rPr lang="en-US" altLang="zh-TW" dirty="0"/>
              <a:t>which</a:t>
            </a:r>
            <a:r>
              <a:rPr lang="zh-TW" altLang="en-US" dirty="0"/>
              <a:t> </a:t>
            </a:r>
            <a:r>
              <a:rPr lang="en-US" altLang="zh-TW" dirty="0"/>
              <a:t>is</a:t>
            </a:r>
            <a:r>
              <a:rPr lang="zh-TW" altLang="en-US" dirty="0"/>
              <a:t> </a:t>
            </a:r>
            <a:r>
              <a:rPr lang="en-US" altLang="zh-TW" dirty="0"/>
              <a:t>expected</a:t>
            </a:r>
            <a:r>
              <a:rPr lang="zh-TW" altLang="en-US" dirty="0"/>
              <a:t> </a:t>
            </a:r>
            <a:r>
              <a:rPr lang="en-US" altLang="zh-TW" dirty="0"/>
              <a:t>as</a:t>
            </a:r>
            <a:r>
              <a:rPr lang="zh-TW" altLang="en-US" dirty="0"/>
              <a:t> </a:t>
            </a:r>
            <a:r>
              <a:rPr lang="en-US" altLang="zh-TW" dirty="0"/>
              <a:t>not</a:t>
            </a:r>
            <a:r>
              <a:rPr lang="zh-TW" altLang="en-US" dirty="0"/>
              <a:t> </a:t>
            </a:r>
            <a:r>
              <a:rPr lang="en-US" altLang="zh-TW" dirty="0"/>
              <a:t>all</a:t>
            </a:r>
            <a:r>
              <a:rPr lang="zh-TW" altLang="en-US" dirty="0"/>
              <a:t> </a:t>
            </a:r>
            <a:r>
              <a:rPr lang="en-US" altLang="zh-TW" dirty="0"/>
              <a:t>visitors</a:t>
            </a:r>
            <a:r>
              <a:rPr lang="zh-TW" altLang="en-US" dirty="0"/>
              <a:t> </a:t>
            </a:r>
            <a:r>
              <a:rPr lang="en-US" altLang="zh-TW" dirty="0"/>
              <a:t>coming</a:t>
            </a:r>
            <a:r>
              <a:rPr lang="zh-TW" altLang="en-US" dirty="0"/>
              <a:t> </a:t>
            </a:r>
            <a:r>
              <a:rPr lang="en-US" altLang="zh-TW" dirty="0"/>
              <a:t>to</a:t>
            </a:r>
            <a:r>
              <a:rPr lang="zh-TW" altLang="en-US" dirty="0"/>
              <a:t> </a:t>
            </a:r>
            <a:r>
              <a:rPr lang="en-US" altLang="zh-TW" dirty="0"/>
              <a:t>the</a:t>
            </a:r>
            <a:r>
              <a:rPr lang="zh-TW" altLang="en-US" dirty="0"/>
              <a:t> </a:t>
            </a:r>
            <a:r>
              <a:rPr lang="en-US" altLang="zh-TW" dirty="0"/>
              <a:t>MLB</a:t>
            </a:r>
            <a:r>
              <a:rPr lang="zh-TW" altLang="en-US" dirty="0"/>
              <a:t> </a:t>
            </a:r>
            <a:r>
              <a:rPr lang="en-US" altLang="zh-TW" dirty="0"/>
              <a:t>website</a:t>
            </a:r>
            <a:r>
              <a:rPr lang="zh-TW" altLang="en-US" dirty="0"/>
              <a:t> </a:t>
            </a:r>
            <a:r>
              <a:rPr lang="en-US" altLang="zh-TW" dirty="0"/>
              <a:t>will</a:t>
            </a:r>
            <a:r>
              <a:rPr lang="zh-TW" altLang="en-US" dirty="0"/>
              <a:t> </a:t>
            </a:r>
            <a:r>
              <a:rPr lang="en-US" altLang="zh-TW" dirty="0"/>
              <a:t>be</a:t>
            </a:r>
            <a:r>
              <a:rPr lang="zh-TW" altLang="en-US" dirty="0"/>
              <a:t> </a:t>
            </a:r>
            <a:r>
              <a:rPr lang="en-US" altLang="zh-TW" dirty="0"/>
              <a:t>interested</a:t>
            </a:r>
            <a:r>
              <a:rPr lang="zh-TW" altLang="en-US" dirty="0"/>
              <a:t> </a:t>
            </a:r>
            <a:r>
              <a:rPr lang="en-US" altLang="zh-TW" dirty="0"/>
              <a:t>in</a:t>
            </a:r>
            <a:r>
              <a:rPr lang="zh-TW" altLang="en-US" dirty="0"/>
              <a:t> </a:t>
            </a:r>
            <a:r>
              <a:rPr lang="en-US" altLang="zh-TW" dirty="0"/>
              <a:t>purchasing</a:t>
            </a:r>
            <a:r>
              <a:rPr lang="zh-TW" altLang="en-US" dirty="0"/>
              <a:t> </a:t>
            </a:r>
            <a:r>
              <a:rPr lang="en-US" altLang="zh-TW" dirty="0"/>
              <a:t>a</a:t>
            </a:r>
            <a:r>
              <a:rPr lang="zh-TW" altLang="en-US" dirty="0"/>
              <a:t> </a:t>
            </a:r>
            <a:r>
              <a:rPr lang="en-US" altLang="zh-TW" dirty="0"/>
              <a:t>ticket</a:t>
            </a:r>
            <a:r>
              <a:rPr lang="zh-TW" altLang="en-US" dirty="0"/>
              <a:t> </a:t>
            </a:r>
            <a:r>
              <a:rPr lang="en-US" altLang="zh-TW" dirty="0"/>
              <a:t>some</a:t>
            </a:r>
            <a:r>
              <a:rPr lang="zh-TW" altLang="en-US" dirty="0"/>
              <a:t> </a:t>
            </a:r>
            <a:r>
              <a:rPr lang="en-US" altLang="zh-TW" dirty="0"/>
              <a:t>of</a:t>
            </a:r>
            <a:r>
              <a:rPr lang="zh-TW" altLang="en-US" dirty="0"/>
              <a:t> </a:t>
            </a:r>
            <a:r>
              <a:rPr lang="en-US" altLang="zh-TW" dirty="0"/>
              <a:t>them</a:t>
            </a:r>
            <a:r>
              <a:rPr lang="zh-TW" altLang="en-US" dirty="0"/>
              <a:t> </a:t>
            </a:r>
            <a:r>
              <a:rPr lang="en-US" altLang="zh-TW" dirty="0"/>
              <a:t>might</a:t>
            </a:r>
            <a:r>
              <a:rPr lang="zh-TW" altLang="en-US" dirty="0"/>
              <a:t> </a:t>
            </a:r>
            <a:r>
              <a:rPr lang="en-US" altLang="zh-TW" dirty="0"/>
              <a:t>just</a:t>
            </a:r>
            <a:r>
              <a:rPr lang="zh-TW" altLang="en-US" dirty="0"/>
              <a:t> </a:t>
            </a:r>
            <a:r>
              <a:rPr lang="en-US" altLang="zh-TW" dirty="0"/>
              <a:t>want</a:t>
            </a:r>
            <a:r>
              <a:rPr lang="zh-TW" altLang="en-US" dirty="0"/>
              <a:t> </a:t>
            </a:r>
            <a:r>
              <a:rPr lang="en-US" altLang="zh-TW" dirty="0"/>
              <a:t>to</a:t>
            </a:r>
            <a:r>
              <a:rPr lang="zh-TW" altLang="en-US" dirty="0"/>
              <a:t> </a:t>
            </a:r>
            <a:r>
              <a:rPr lang="en-US" altLang="zh-TW" dirty="0"/>
              <a:t>see</a:t>
            </a:r>
            <a:r>
              <a:rPr lang="zh-TW" altLang="en-US" dirty="0"/>
              <a:t> </a:t>
            </a:r>
            <a:r>
              <a:rPr lang="en-US" altLang="zh-TW" dirty="0"/>
              <a:t>scores,</a:t>
            </a:r>
            <a:r>
              <a:rPr lang="zh-TW" altLang="en-US" dirty="0"/>
              <a:t> </a:t>
            </a:r>
            <a:r>
              <a:rPr lang="en-US" altLang="zh-TW" dirty="0"/>
              <a:t>schedules</a:t>
            </a:r>
            <a:r>
              <a:rPr lang="zh-TW" altLang="en-US" dirty="0"/>
              <a:t> </a:t>
            </a:r>
            <a:r>
              <a:rPr lang="en-US" altLang="zh-TW" dirty="0"/>
              <a:t>or</a:t>
            </a:r>
            <a:r>
              <a:rPr lang="zh-TW" altLang="en-US" dirty="0"/>
              <a:t> </a:t>
            </a:r>
            <a:r>
              <a:rPr lang="en-US" altLang="zh-TW" dirty="0"/>
              <a:t>other</a:t>
            </a:r>
            <a:r>
              <a:rPr lang="zh-TW" altLang="en-US" dirty="0"/>
              <a:t> </a:t>
            </a:r>
            <a:r>
              <a:rPr lang="en-US" altLang="zh-TW" dirty="0"/>
              <a:t>news</a:t>
            </a:r>
            <a:r>
              <a:rPr lang="zh-TW" altLang="en-US" dirty="0"/>
              <a:t> </a:t>
            </a:r>
            <a:r>
              <a:rPr lang="en-US" altLang="zh-TW" dirty="0"/>
              <a:t>related</a:t>
            </a:r>
            <a:r>
              <a:rPr lang="zh-TW" altLang="en-US" dirty="0"/>
              <a:t> </a:t>
            </a:r>
            <a:r>
              <a:rPr lang="en-US" altLang="zh-TW" dirty="0"/>
              <a:t>to</a:t>
            </a:r>
            <a:r>
              <a:rPr lang="zh-TW" altLang="en-US" dirty="0"/>
              <a:t> </a:t>
            </a:r>
            <a:r>
              <a:rPr lang="en-US" altLang="zh-TW" dirty="0"/>
              <a:t>MLB.</a:t>
            </a:r>
          </a:p>
          <a:p>
            <a:pPr marL="171450" lvl="0" indent="-171450" algn="l" rtl="0">
              <a:spcBef>
                <a:spcPts val="0"/>
              </a:spcBef>
              <a:spcAft>
                <a:spcPts val="0"/>
              </a:spcAft>
            </a:pPr>
            <a:r>
              <a:rPr lang="en-US" altLang="zh-TW" dirty="0"/>
              <a:t>So</a:t>
            </a:r>
            <a:r>
              <a:rPr lang="zh-TW" altLang="en-US" dirty="0"/>
              <a:t> </a:t>
            </a:r>
            <a:r>
              <a:rPr lang="en-US" altLang="zh-TW" dirty="0"/>
              <a:t>from</a:t>
            </a:r>
            <a:r>
              <a:rPr lang="zh-TW" altLang="en-US" dirty="0"/>
              <a:t> </a:t>
            </a:r>
            <a:r>
              <a:rPr lang="en-US" altLang="zh-TW" dirty="0"/>
              <a:t>viewing</a:t>
            </a:r>
            <a:r>
              <a:rPr lang="zh-TW" altLang="en-US" dirty="0"/>
              <a:t> </a:t>
            </a:r>
            <a:r>
              <a:rPr lang="en-US" altLang="zh-TW" dirty="0"/>
              <a:t>tickets,</a:t>
            </a:r>
            <a:r>
              <a:rPr lang="zh-TW" altLang="en-US" dirty="0"/>
              <a:t> </a:t>
            </a:r>
            <a:r>
              <a:rPr lang="en-US" altLang="zh-TW" dirty="0"/>
              <a:t>approximately</a:t>
            </a:r>
            <a:r>
              <a:rPr lang="zh-TW" altLang="en-US" dirty="0"/>
              <a:t> </a:t>
            </a:r>
            <a:r>
              <a:rPr lang="en-US" altLang="zh-TW" dirty="0"/>
              <a:t>we</a:t>
            </a:r>
            <a:r>
              <a:rPr lang="zh-TW" altLang="en-US" dirty="0"/>
              <a:t> </a:t>
            </a:r>
            <a:r>
              <a:rPr lang="en-US" altLang="zh-TW" dirty="0"/>
              <a:t>had</a:t>
            </a:r>
            <a:r>
              <a:rPr lang="zh-TW" altLang="en-US" dirty="0"/>
              <a:t> </a:t>
            </a:r>
            <a:r>
              <a:rPr lang="en-US" altLang="zh-TW" dirty="0"/>
              <a:t>a</a:t>
            </a:r>
            <a:r>
              <a:rPr lang="zh-TW" altLang="en-US" dirty="0"/>
              <a:t> </a:t>
            </a:r>
            <a:r>
              <a:rPr lang="en-US" altLang="zh-TW" dirty="0"/>
              <a:t>fallout</a:t>
            </a:r>
            <a:r>
              <a:rPr lang="zh-TW" altLang="en-US" dirty="0"/>
              <a:t> </a:t>
            </a:r>
            <a:r>
              <a:rPr lang="en-US" altLang="zh-TW" dirty="0"/>
              <a:t>of</a:t>
            </a:r>
            <a:r>
              <a:rPr lang="zh-TW" altLang="en-US" dirty="0"/>
              <a:t> </a:t>
            </a:r>
            <a:r>
              <a:rPr lang="en-US" altLang="zh-TW" dirty="0"/>
              <a:t>96.1%</a:t>
            </a:r>
            <a:r>
              <a:rPr lang="zh-TW" altLang="en-US" dirty="0"/>
              <a:t> </a:t>
            </a:r>
            <a:r>
              <a:rPr lang="en-US" altLang="zh-TW" dirty="0"/>
              <a:t>or</a:t>
            </a:r>
            <a:r>
              <a:rPr lang="zh-TW" altLang="en-US" dirty="0"/>
              <a:t> </a:t>
            </a:r>
            <a:r>
              <a:rPr lang="en-US" altLang="zh-TW" dirty="0"/>
              <a:t>from</a:t>
            </a:r>
            <a:r>
              <a:rPr lang="zh-TW" altLang="en-US" dirty="0"/>
              <a:t> </a:t>
            </a:r>
            <a:r>
              <a:rPr lang="en-US" altLang="zh-TW" dirty="0"/>
              <a:t>22</a:t>
            </a:r>
            <a:r>
              <a:rPr lang="zh-TW" altLang="en-US" dirty="0"/>
              <a:t> </a:t>
            </a:r>
            <a:r>
              <a:rPr lang="en-US" altLang="zh-TW" dirty="0"/>
              <a:t>million</a:t>
            </a:r>
            <a:r>
              <a:rPr lang="zh-TW" altLang="en-US" dirty="0"/>
              <a:t> </a:t>
            </a:r>
            <a:r>
              <a:rPr lang="en-US" altLang="zh-TW" dirty="0"/>
              <a:t>we</a:t>
            </a:r>
            <a:r>
              <a:rPr lang="zh-TW" altLang="en-US" dirty="0"/>
              <a:t> </a:t>
            </a:r>
            <a:r>
              <a:rPr lang="en-US" altLang="zh-TW" dirty="0"/>
              <a:t>had</a:t>
            </a:r>
            <a:r>
              <a:rPr lang="zh-TW" altLang="en-US" dirty="0"/>
              <a:t> </a:t>
            </a:r>
            <a:r>
              <a:rPr lang="en-US" altLang="zh-TW" dirty="0"/>
              <a:t>only</a:t>
            </a:r>
            <a:r>
              <a:rPr lang="zh-TW" altLang="en-US" dirty="0"/>
              <a:t> </a:t>
            </a:r>
            <a:r>
              <a:rPr lang="en-US" altLang="zh-TW" dirty="0"/>
              <a:t>890,000</a:t>
            </a:r>
            <a:r>
              <a:rPr lang="zh-TW" altLang="en-US" dirty="0"/>
              <a:t> </a:t>
            </a:r>
            <a:r>
              <a:rPr lang="en-US" altLang="zh-TW" dirty="0"/>
              <a:t>visitors</a:t>
            </a:r>
            <a:r>
              <a:rPr lang="zh-TW" altLang="en-US" dirty="0"/>
              <a:t> </a:t>
            </a:r>
            <a:r>
              <a:rPr lang="en-US" altLang="zh-TW" dirty="0"/>
              <a:t>adding</a:t>
            </a:r>
            <a:r>
              <a:rPr lang="zh-TW" altLang="en-US" dirty="0"/>
              <a:t> </a:t>
            </a:r>
            <a:r>
              <a:rPr lang="en-US" altLang="zh-TW" dirty="0"/>
              <a:t>tickets</a:t>
            </a:r>
            <a:r>
              <a:rPr lang="zh-TW" altLang="en-US" dirty="0"/>
              <a:t> </a:t>
            </a:r>
            <a:r>
              <a:rPr lang="en-US" altLang="zh-TW" dirty="0"/>
              <a:t>in</a:t>
            </a:r>
            <a:r>
              <a:rPr lang="zh-TW" altLang="en-US" dirty="0"/>
              <a:t> </a:t>
            </a:r>
            <a:r>
              <a:rPr lang="en-US" altLang="zh-TW" dirty="0"/>
              <a:t>their</a:t>
            </a:r>
            <a:r>
              <a:rPr lang="zh-TW" altLang="en-US" dirty="0"/>
              <a:t> </a:t>
            </a:r>
            <a:r>
              <a:rPr lang="en-US" altLang="zh-TW" dirty="0"/>
              <a:t>cart.</a:t>
            </a:r>
          </a:p>
          <a:p>
            <a:pPr marL="171450" lvl="0" indent="-171450" algn="l" rtl="0">
              <a:spcBef>
                <a:spcPts val="0"/>
              </a:spcBef>
              <a:spcAft>
                <a:spcPts val="0"/>
              </a:spcAft>
            </a:pPr>
            <a:r>
              <a:rPr lang="en-US" altLang="zh-TW" dirty="0"/>
              <a:t>Then</a:t>
            </a:r>
            <a:r>
              <a:rPr lang="zh-TW" altLang="en-US" dirty="0"/>
              <a:t> </a:t>
            </a:r>
            <a:r>
              <a:rPr lang="en-US" altLang="zh-TW" dirty="0"/>
              <a:t>further</a:t>
            </a:r>
            <a:r>
              <a:rPr lang="zh-TW" altLang="en-US" dirty="0"/>
              <a:t> </a:t>
            </a:r>
            <a:r>
              <a:rPr lang="en-US" altLang="zh-TW" dirty="0"/>
              <a:t>we</a:t>
            </a:r>
            <a:r>
              <a:rPr lang="zh-TW" altLang="en-US" dirty="0"/>
              <a:t> </a:t>
            </a:r>
            <a:r>
              <a:rPr lang="en-US" altLang="zh-TW" dirty="0"/>
              <a:t>had</a:t>
            </a:r>
            <a:r>
              <a:rPr lang="zh-TW" altLang="en-US" dirty="0"/>
              <a:t> </a:t>
            </a:r>
            <a:r>
              <a:rPr lang="en-US" altLang="zh-TW" dirty="0"/>
              <a:t>a</a:t>
            </a:r>
            <a:r>
              <a:rPr lang="zh-TW" altLang="en-US" dirty="0"/>
              <a:t> </a:t>
            </a:r>
            <a:r>
              <a:rPr lang="en-US" altLang="zh-TW" dirty="0"/>
              <a:t>fallout</a:t>
            </a:r>
            <a:r>
              <a:rPr lang="zh-TW" altLang="en-US" dirty="0"/>
              <a:t> </a:t>
            </a:r>
            <a:r>
              <a:rPr lang="en-US" altLang="zh-TW" dirty="0"/>
              <a:t>of</a:t>
            </a:r>
            <a:r>
              <a:rPr lang="zh-TW" altLang="en-US" dirty="0"/>
              <a:t> </a:t>
            </a:r>
            <a:r>
              <a:rPr lang="en-US" altLang="zh-TW" dirty="0"/>
              <a:t>67.1%</a:t>
            </a:r>
            <a:r>
              <a:rPr lang="zh-TW" altLang="en-US" dirty="0"/>
              <a:t> </a:t>
            </a:r>
            <a:r>
              <a:rPr lang="en-US" altLang="zh-TW" dirty="0"/>
              <a:t>customers</a:t>
            </a:r>
            <a:r>
              <a:rPr lang="zh-TW" altLang="en-US" dirty="0"/>
              <a:t> </a:t>
            </a:r>
            <a:r>
              <a:rPr lang="en-US" altLang="zh-TW" dirty="0"/>
              <a:t>from</a:t>
            </a:r>
            <a:r>
              <a:rPr lang="zh-TW" altLang="en-US" dirty="0"/>
              <a:t> </a:t>
            </a:r>
            <a:r>
              <a:rPr lang="en-US" altLang="zh-TW" dirty="0"/>
              <a:t>cart</a:t>
            </a:r>
            <a:r>
              <a:rPr lang="zh-TW" altLang="en-US" dirty="0"/>
              <a:t> </a:t>
            </a:r>
            <a:r>
              <a:rPr lang="en-US" altLang="zh-TW" dirty="0"/>
              <a:t>additions</a:t>
            </a:r>
            <a:r>
              <a:rPr lang="zh-TW" altLang="en-US" dirty="0"/>
              <a:t> </a:t>
            </a:r>
            <a:r>
              <a:rPr lang="en-US" altLang="zh-TW" dirty="0"/>
              <a:t>to</a:t>
            </a:r>
            <a:r>
              <a:rPr lang="zh-TW" altLang="en-US" dirty="0"/>
              <a:t> </a:t>
            </a:r>
            <a:r>
              <a:rPr lang="en-US" altLang="zh-TW" dirty="0"/>
              <a:t>billing,</a:t>
            </a:r>
            <a:r>
              <a:rPr lang="zh-TW" altLang="en-US" dirty="0"/>
              <a:t> </a:t>
            </a:r>
            <a:r>
              <a:rPr lang="en-US" altLang="zh-TW" dirty="0"/>
              <a:t>so</a:t>
            </a:r>
            <a:r>
              <a:rPr lang="zh-TW" altLang="en-US" dirty="0"/>
              <a:t> </a:t>
            </a:r>
            <a:r>
              <a:rPr lang="en-US" altLang="zh-TW" dirty="0"/>
              <a:t>MLB</a:t>
            </a:r>
            <a:r>
              <a:rPr lang="zh-TW" altLang="en-US" dirty="0"/>
              <a:t> </a:t>
            </a:r>
            <a:r>
              <a:rPr lang="en-US" altLang="zh-TW" dirty="0"/>
              <a:t>needs</a:t>
            </a:r>
            <a:r>
              <a:rPr lang="zh-TW" altLang="en-US" dirty="0"/>
              <a:t> </a:t>
            </a:r>
            <a:r>
              <a:rPr lang="en-US" altLang="zh-TW" dirty="0"/>
              <a:t>to</a:t>
            </a:r>
            <a:r>
              <a:rPr lang="zh-TW" altLang="en-US" dirty="0"/>
              <a:t> </a:t>
            </a:r>
            <a:r>
              <a:rPr lang="en-US" altLang="zh-TW" dirty="0"/>
              <a:t>improve</a:t>
            </a:r>
            <a:r>
              <a:rPr lang="zh-TW" altLang="en-US" dirty="0"/>
              <a:t> </a:t>
            </a:r>
            <a:r>
              <a:rPr lang="en-US" altLang="zh-TW" dirty="0"/>
              <a:t>in</a:t>
            </a:r>
            <a:r>
              <a:rPr lang="zh-TW" altLang="en-US" dirty="0"/>
              <a:t> </a:t>
            </a:r>
            <a:r>
              <a:rPr lang="en-US" altLang="zh-TW" dirty="0"/>
              <a:t>the</a:t>
            </a:r>
            <a:r>
              <a:rPr lang="zh-TW" altLang="en-US" dirty="0"/>
              <a:t> </a:t>
            </a:r>
            <a:r>
              <a:rPr lang="en-US" altLang="zh-TW" dirty="0"/>
              <a:t>cart</a:t>
            </a:r>
            <a:r>
              <a:rPr lang="zh-TW" altLang="en-US" dirty="0"/>
              <a:t> </a:t>
            </a:r>
            <a:r>
              <a:rPr lang="en-US" altLang="zh-TW" dirty="0"/>
              <a:t>additions</a:t>
            </a:r>
            <a:r>
              <a:rPr lang="zh-TW" altLang="en-US" dirty="0"/>
              <a:t> </a:t>
            </a:r>
            <a:r>
              <a:rPr lang="en-US" altLang="zh-TW" dirty="0"/>
              <a:t>and</a:t>
            </a:r>
            <a:r>
              <a:rPr lang="zh-TW" altLang="en-US" dirty="0"/>
              <a:t> </a:t>
            </a:r>
            <a:r>
              <a:rPr lang="en-US" altLang="zh-TW" dirty="0"/>
              <a:t>billing</a:t>
            </a:r>
            <a:r>
              <a:rPr lang="zh-TW" altLang="en-US" dirty="0"/>
              <a:t> </a:t>
            </a:r>
            <a:r>
              <a:rPr lang="en-US" altLang="zh-TW" dirty="0"/>
              <a:t>area</a:t>
            </a:r>
            <a:r>
              <a:rPr lang="zh-TW" altLang="en-US" dirty="0"/>
              <a:t> </a:t>
            </a:r>
            <a:r>
              <a:rPr lang="en-US" altLang="zh-TW" dirty="0"/>
              <a:t>as</a:t>
            </a:r>
            <a:r>
              <a:rPr lang="zh-TW" altLang="en-US" dirty="0"/>
              <a:t> </a:t>
            </a:r>
            <a:r>
              <a:rPr lang="en-US" altLang="zh-TW" dirty="0"/>
              <a:t>we</a:t>
            </a:r>
            <a:r>
              <a:rPr lang="zh-TW" altLang="en-US" dirty="0"/>
              <a:t> </a:t>
            </a:r>
            <a:r>
              <a:rPr lang="en-US" altLang="zh-TW" dirty="0"/>
              <a:t>see</a:t>
            </a:r>
            <a:r>
              <a:rPr lang="zh-TW" altLang="en-US" dirty="0"/>
              <a:t> </a:t>
            </a:r>
            <a:r>
              <a:rPr lang="en-US" altLang="zh-TW" dirty="0"/>
              <a:t>the</a:t>
            </a:r>
            <a:r>
              <a:rPr lang="zh-TW" altLang="en-US" dirty="0"/>
              <a:t> </a:t>
            </a:r>
            <a:r>
              <a:rPr lang="en-US" altLang="zh-TW" dirty="0"/>
              <a:t>maximum</a:t>
            </a:r>
            <a:r>
              <a:rPr lang="zh-TW" altLang="en-US" dirty="0"/>
              <a:t> </a:t>
            </a:r>
            <a:r>
              <a:rPr lang="en-US" altLang="zh-TW" dirty="0"/>
              <a:t>number</a:t>
            </a:r>
            <a:r>
              <a:rPr lang="zh-TW" altLang="en-US" dirty="0"/>
              <a:t> </a:t>
            </a:r>
            <a:r>
              <a:rPr lang="en-US" altLang="zh-TW" dirty="0"/>
              <a:t>of</a:t>
            </a:r>
            <a:r>
              <a:rPr lang="zh-TW" altLang="en-US" dirty="0"/>
              <a:t> </a:t>
            </a:r>
            <a:r>
              <a:rPr lang="en-US" altLang="zh-TW" dirty="0"/>
              <a:t>people</a:t>
            </a:r>
            <a:r>
              <a:rPr lang="zh-TW" altLang="en-US" dirty="0"/>
              <a:t> </a:t>
            </a:r>
            <a:r>
              <a:rPr lang="en-US" altLang="zh-TW" dirty="0"/>
              <a:t>dropping</a:t>
            </a:r>
            <a:r>
              <a:rPr lang="zh-TW" altLang="en-US" dirty="0"/>
              <a:t> </a:t>
            </a:r>
            <a:r>
              <a:rPr lang="en-US" altLang="zh-TW" dirty="0"/>
              <a:t>out</a:t>
            </a:r>
            <a:r>
              <a:rPr lang="zh-TW" altLang="en-US" dirty="0"/>
              <a:t> </a:t>
            </a:r>
            <a:r>
              <a:rPr lang="en-US" altLang="zh-TW" dirty="0"/>
              <a:t>of</a:t>
            </a:r>
            <a:r>
              <a:rPr lang="zh-TW" altLang="en-US" dirty="0"/>
              <a:t> </a:t>
            </a:r>
            <a:r>
              <a:rPr lang="en-US" altLang="zh-TW" dirty="0"/>
              <a:t>the</a:t>
            </a:r>
            <a:r>
              <a:rPr lang="zh-TW" altLang="en-US" dirty="0"/>
              <a:t> </a:t>
            </a:r>
            <a:r>
              <a:rPr lang="en-US" altLang="zh-TW" dirty="0"/>
              <a:t>ticketing</a:t>
            </a:r>
            <a:r>
              <a:rPr lang="zh-TW" altLang="en-US" dirty="0"/>
              <a:t> </a:t>
            </a:r>
            <a:r>
              <a:rPr lang="en-US" altLang="zh-TW" dirty="0"/>
              <a:t>systems</a:t>
            </a:r>
            <a:r>
              <a:rPr lang="zh-TW" altLang="en-US" dirty="0"/>
              <a:t> </a:t>
            </a:r>
            <a:r>
              <a:rPr lang="en-US" altLang="zh-TW" dirty="0"/>
              <a:t>in</a:t>
            </a:r>
            <a:r>
              <a:rPr lang="zh-TW" altLang="en-US" dirty="0"/>
              <a:t> </a:t>
            </a:r>
            <a:r>
              <a:rPr lang="en-US" altLang="zh-TW" dirty="0"/>
              <a:t>these</a:t>
            </a:r>
            <a:r>
              <a:rPr lang="zh-TW" altLang="en-US" dirty="0"/>
              <a:t> </a:t>
            </a:r>
            <a:r>
              <a:rPr lang="en-US" altLang="zh-TW" dirty="0"/>
              <a:t>areas.</a:t>
            </a:r>
            <a:r>
              <a:rPr lang="zh-TW" altLang="en-US" dirty="0"/>
              <a:t> </a:t>
            </a:r>
            <a:endParaRPr lang="en-US" altLang="zh-TW" dirty="0"/>
          </a:p>
          <a:p>
            <a:pPr marL="171450" lvl="0" indent="-171450" algn="l" rtl="0">
              <a:spcBef>
                <a:spcPts val="0"/>
              </a:spcBef>
              <a:spcAft>
                <a:spcPts val="0"/>
              </a:spcAft>
            </a:pPr>
            <a:r>
              <a:rPr lang="en-US" altLang="zh-TW" dirty="0"/>
              <a:t>The</a:t>
            </a:r>
            <a:r>
              <a:rPr lang="zh-TW" altLang="en-US" dirty="0"/>
              <a:t> </a:t>
            </a:r>
            <a:r>
              <a:rPr lang="en-US" altLang="zh-TW" dirty="0"/>
              <a:t>fallout</a:t>
            </a:r>
            <a:r>
              <a:rPr lang="zh-TW" altLang="en-US" dirty="0"/>
              <a:t> </a:t>
            </a:r>
            <a:r>
              <a:rPr lang="en-US" altLang="zh-TW" dirty="0"/>
              <a:t>from</a:t>
            </a:r>
            <a:r>
              <a:rPr lang="zh-TW" altLang="en-US" dirty="0"/>
              <a:t> </a:t>
            </a:r>
            <a:r>
              <a:rPr lang="en-US" altLang="zh-TW" dirty="0"/>
              <a:t>billing</a:t>
            </a:r>
            <a:r>
              <a:rPr lang="zh-TW" altLang="en-US" dirty="0"/>
              <a:t> </a:t>
            </a:r>
            <a:r>
              <a:rPr lang="en-US" altLang="zh-TW" dirty="0"/>
              <a:t>to</a:t>
            </a:r>
            <a:r>
              <a:rPr lang="zh-TW" altLang="en-US" dirty="0"/>
              <a:t> </a:t>
            </a:r>
            <a:r>
              <a:rPr lang="en-US" altLang="zh-TW" dirty="0"/>
              <a:t>confirmation</a:t>
            </a:r>
            <a:r>
              <a:rPr lang="zh-TW" altLang="en-US" dirty="0"/>
              <a:t> </a:t>
            </a:r>
            <a:r>
              <a:rPr lang="en-US" altLang="zh-TW" dirty="0"/>
              <a:t>is</a:t>
            </a:r>
            <a:r>
              <a:rPr lang="zh-TW" altLang="en-US" dirty="0"/>
              <a:t> </a:t>
            </a:r>
            <a:r>
              <a:rPr lang="en-US" altLang="zh-TW" dirty="0"/>
              <a:t>not</a:t>
            </a:r>
            <a:r>
              <a:rPr lang="zh-TW" altLang="en-US" dirty="0"/>
              <a:t> </a:t>
            </a:r>
            <a:r>
              <a:rPr lang="en-US" altLang="zh-TW" dirty="0"/>
              <a:t>very</a:t>
            </a:r>
            <a:r>
              <a:rPr lang="zh-TW" altLang="en-US" dirty="0"/>
              <a:t> </a:t>
            </a:r>
            <a:r>
              <a:rPr lang="en-US" altLang="zh-TW" dirty="0"/>
              <a:t>significant</a:t>
            </a:r>
            <a:r>
              <a:rPr lang="zh-TW" altLang="en-US" dirty="0"/>
              <a:t> </a:t>
            </a:r>
            <a:r>
              <a:rPr lang="en-US" altLang="zh-TW" dirty="0"/>
              <a:t>as</a:t>
            </a:r>
            <a:r>
              <a:rPr lang="zh-TW" altLang="en-US" dirty="0"/>
              <a:t> </a:t>
            </a:r>
            <a:r>
              <a:rPr lang="en-US" altLang="zh-TW" dirty="0"/>
              <a:t>out</a:t>
            </a:r>
            <a:r>
              <a:rPr lang="zh-TW" altLang="en-US" dirty="0"/>
              <a:t> </a:t>
            </a:r>
            <a:r>
              <a:rPr lang="en-US" altLang="zh-TW" dirty="0"/>
              <a:t>of</a:t>
            </a:r>
            <a:r>
              <a:rPr lang="zh-TW" altLang="en-US" dirty="0"/>
              <a:t> </a:t>
            </a:r>
            <a:r>
              <a:rPr lang="en-US" altLang="zh-TW" dirty="0"/>
              <a:t>290,000</a:t>
            </a:r>
            <a:r>
              <a:rPr lang="zh-TW" altLang="en-US" dirty="0"/>
              <a:t> </a:t>
            </a:r>
            <a:r>
              <a:rPr lang="en-US" altLang="zh-TW" dirty="0"/>
              <a:t>visitors</a:t>
            </a:r>
            <a:r>
              <a:rPr lang="zh-TW" altLang="en-US" dirty="0"/>
              <a:t> </a:t>
            </a:r>
            <a:r>
              <a:rPr lang="en-US" altLang="zh-TW" dirty="0"/>
              <a:t>some</a:t>
            </a:r>
            <a:r>
              <a:rPr lang="zh-TW" altLang="en-US" dirty="0"/>
              <a:t> </a:t>
            </a:r>
            <a:r>
              <a:rPr lang="en-US" altLang="zh-TW" dirty="0"/>
              <a:t>274,292</a:t>
            </a:r>
            <a:r>
              <a:rPr lang="zh-TW" altLang="en-US" dirty="0"/>
              <a:t> </a:t>
            </a:r>
            <a:r>
              <a:rPr lang="en-US" altLang="zh-TW" dirty="0"/>
              <a:t>visitors</a:t>
            </a:r>
            <a:r>
              <a:rPr lang="zh-TW" altLang="en-US" dirty="0"/>
              <a:t> </a:t>
            </a:r>
            <a:r>
              <a:rPr lang="en-US" altLang="zh-TW" dirty="0"/>
              <a:t>made</a:t>
            </a:r>
            <a:r>
              <a:rPr lang="zh-TW" altLang="en-US" dirty="0"/>
              <a:t> </a:t>
            </a:r>
            <a:r>
              <a:rPr lang="en-US" altLang="zh-TW" dirty="0"/>
              <a:t>purchases.</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894BF1A-5FBF-45F0-83E5-8E9075EDCA92}"/>
              </a:ext>
            </a:extLst>
          </p:cNvPr>
          <p:cNvSpPr/>
          <p:nvPr userDrawn="1"/>
        </p:nvSpPr>
        <p:spPr>
          <a:xfrm>
            <a:off x="8655486" y="4755325"/>
            <a:ext cx="659964" cy="26738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9" name="Group 8">
            <a:extLst>
              <a:ext uri="{FF2B5EF4-FFF2-40B4-BE49-F238E27FC236}">
                <a16:creationId xmlns:a16="http://schemas.microsoft.com/office/drawing/2014/main" id="{F3C31300-7196-425C-A52E-73359543545B}"/>
              </a:ext>
            </a:extLst>
          </p:cNvPr>
          <p:cNvGrpSpPr/>
          <p:nvPr userDrawn="1"/>
        </p:nvGrpSpPr>
        <p:grpSpPr>
          <a:xfrm>
            <a:off x="4169265" y="-66810"/>
            <a:ext cx="805470" cy="133619"/>
            <a:chOff x="5559020" y="4164940"/>
            <a:chExt cx="1073960" cy="178158"/>
          </a:xfrm>
        </p:grpSpPr>
        <p:sp>
          <p:nvSpPr>
            <p:cNvPr id="10" name="Oval 9">
              <a:extLst>
                <a:ext uri="{FF2B5EF4-FFF2-40B4-BE49-F238E27FC236}">
                  <a16:creationId xmlns:a16="http://schemas.microsoft.com/office/drawing/2014/main" id="{C2964D04-96C9-40CF-8FB3-7F73C0BAB4A6}"/>
                </a:ext>
              </a:extLst>
            </p:cNvPr>
            <p:cNvSpPr/>
            <p:nvPr/>
          </p:nvSpPr>
          <p:spPr>
            <a:xfrm>
              <a:off x="5559020" y="4164940"/>
              <a:ext cx="178158" cy="178158"/>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Oval 10">
              <a:extLst>
                <a:ext uri="{FF2B5EF4-FFF2-40B4-BE49-F238E27FC236}">
                  <a16:creationId xmlns:a16="http://schemas.microsoft.com/office/drawing/2014/main" id="{89ABD82F-4D05-4013-988B-96365C2EB3D0}"/>
                </a:ext>
              </a:extLst>
            </p:cNvPr>
            <p:cNvSpPr/>
            <p:nvPr/>
          </p:nvSpPr>
          <p:spPr>
            <a:xfrm>
              <a:off x="6006921" y="4164940"/>
              <a:ext cx="178158" cy="178158"/>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Oval 11">
              <a:extLst>
                <a:ext uri="{FF2B5EF4-FFF2-40B4-BE49-F238E27FC236}">
                  <a16:creationId xmlns:a16="http://schemas.microsoft.com/office/drawing/2014/main" id="{D6F27BFF-2229-4A2C-B5DC-46BBC0E47C02}"/>
                </a:ext>
              </a:extLst>
            </p:cNvPr>
            <p:cNvSpPr/>
            <p:nvPr/>
          </p:nvSpPr>
          <p:spPr>
            <a:xfrm>
              <a:off x="6454822" y="4164940"/>
              <a:ext cx="178158" cy="178158"/>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5" name="Slide Number Placeholder 4">
            <a:extLst>
              <a:ext uri="{FF2B5EF4-FFF2-40B4-BE49-F238E27FC236}">
                <a16:creationId xmlns:a16="http://schemas.microsoft.com/office/drawing/2014/main" id="{725949D9-2C8B-4DB5-AC3C-F62BD270FD61}"/>
              </a:ext>
            </a:extLst>
          </p:cNvPr>
          <p:cNvSpPr>
            <a:spLocks noGrp="1"/>
          </p:cNvSpPr>
          <p:nvPr>
            <p:ph type="sldNum" sz="quarter" idx="12"/>
          </p:nvPr>
        </p:nvSpPr>
        <p:spPr>
          <a:xfrm>
            <a:off x="8798213" y="4785142"/>
            <a:ext cx="234374" cy="207749"/>
          </a:xfrm>
        </p:spPr>
        <p:txBody>
          <a:bodyPr lIns="0" tIns="0" rIns="0" bIns="0">
            <a:normAutofit/>
          </a:bodyPr>
          <a:lstStyle>
            <a:lvl1pPr algn="ctr">
              <a:defRPr sz="750">
                <a:solidFill>
                  <a:schemeClr val="bg1"/>
                </a:solidFill>
              </a:defRPr>
            </a:lvl1pPr>
          </a:lstStyle>
          <a:p>
            <a:fld id="{4D972270-7EB8-4EBA-87A9-AC2EA26E5165}" type="slidenum">
              <a:rPr lang="en-US" smtClean="0"/>
              <a:pPr/>
              <a:t>‹#›</a:t>
            </a:fld>
            <a:endParaRPr lang="en-US" dirty="0"/>
          </a:p>
        </p:txBody>
      </p:sp>
      <p:sp>
        <p:nvSpPr>
          <p:cNvPr id="19" name="Picture Placeholder 18">
            <a:extLst>
              <a:ext uri="{FF2B5EF4-FFF2-40B4-BE49-F238E27FC236}">
                <a16:creationId xmlns:a16="http://schemas.microsoft.com/office/drawing/2014/main" id="{8D94F04D-9F16-490C-A836-481C2C4A467D}"/>
              </a:ext>
            </a:extLst>
          </p:cNvPr>
          <p:cNvSpPr>
            <a:spLocks noGrp="1"/>
          </p:cNvSpPr>
          <p:nvPr>
            <p:ph type="pic" sz="quarter" idx="13"/>
          </p:nvPr>
        </p:nvSpPr>
        <p:spPr>
          <a:xfrm>
            <a:off x="0" y="276225"/>
            <a:ext cx="2819400" cy="4591050"/>
          </a:xfrm>
          <a:custGeom>
            <a:avLst/>
            <a:gdLst>
              <a:gd name="connsiteX0" fmla="*/ 698500 w 3759200"/>
              <a:gd name="connsiteY0" fmla="*/ 0 h 6121400"/>
              <a:gd name="connsiteX1" fmla="*/ 3759200 w 3759200"/>
              <a:gd name="connsiteY1" fmla="*/ 3060700 h 6121400"/>
              <a:gd name="connsiteX2" fmla="*/ 698500 w 3759200"/>
              <a:gd name="connsiteY2" fmla="*/ 6121400 h 6121400"/>
              <a:gd name="connsiteX3" fmla="*/ 81662 w 3759200"/>
              <a:gd name="connsiteY3" fmla="*/ 6059217 h 6121400"/>
              <a:gd name="connsiteX4" fmla="*/ 0 w 3759200"/>
              <a:gd name="connsiteY4" fmla="*/ 6038220 h 6121400"/>
              <a:gd name="connsiteX5" fmla="*/ 0 w 3759200"/>
              <a:gd name="connsiteY5" fmla="*/ 83180 h 6121400"/>
              <a:gd name="connsiteX6" fmla="*/ 81662 w 3759200"/>
              <a:gd name="connsiteY6" fmla="*/ 62183 h 6121400"/>
              <a:gd name="connsiteX7" fmla="*/ 698500 w 3759200"/>
              <a:gd name="connsiteY7" fmla="*/ 0 h 612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9200" h="6121400">
                <a:moveTo>
                  <a:pt x="698500" y="0"/>
                </a:moveTo>
                <a:cubicBezTo>
                  <a:pt x="2388878" y="0"/>
                  <a:pt x="3759200" y="1370322"/>
                  <a:pt x="3759200" y="3060700"/>
                </a:cubicBezTo>
                <a:cubicBezTo>
                  <a:pt x="3759200" y="4751078"/>
                  <a:pt x="2388878" y="6121400"/>
                  <a:pt x="698500" y="6121400"/>
                </a:cubicBezTo>
                <a:cubicBezTo>
                  <a:pt x="487203" y="6121400"/>
                  <a:pt x="280906" y="6099989"/>
                  <a:pt x="81662" y="6059217"/>
                </a:cubicBezTo>
                <a:lnTo>
                  <a:pt x="0" y="6038220"/>
                </a:lnTo>
                <a:lnTo>
                  <a:pt x="0" y="83180"/>
                </a:lnTo>
                <a:lnTo>
                  <a:pt x="81662" y="62183"/>
                </a:lnTo>
                <a:cubicBezTo>
                  <a:pt x="280906" y="21411"/>
                  <a:pt x="487203" y="0"/>
                  <a:pt x="698500" y="0"/>
                </a:cubicBezTo>
                <a:close/>
              </a:path>
            </a:pathLst>
          </a:custGeom>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1528899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B1366-174D-45EC-BD88-F980D865B4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0D19A8-AEB8-482D-8F13-BD953F276B7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814B90-F6E9-4D26-BF69-ADB349AE3AB7}"/>
              </a:ext>
            </a:extLst>
          </p:cNvPr>
          <p:cNvSpPr>
            <a:spLocks noGrp="1"/>
          </p:cNvSpPr>
          <p:nvPr>
            <p:ph type="dt" sz="half" idx="10"/>
          </p:nvPr>
        </p:nvSpPr>
        <p:spPr/>
        <p:txBody>
          <a:bodyPr/>
          <a:lstStyle/>
          <a:p>
            <a:fld id="{D3802500-2DCA-4720-8360-6E74C26DD0EA}" type="datetimeFigureOut">
              <a:rPr lang="en-US" smtClean="0"/>
              <a:t>11/24/19</a:t>
            </a:fld>
            <a:endParaRPr lang="en-US"/>
          </a:p>
        </p:txBody>
      </p:sp>
      <p:sp>
        <p:nvSpPr>
          <p:cNvPr id="5" name="Footer Placeholder 4">
            <a:extLst>
              <a:ext uri="{FF2B5EF4-FFF2-40B4-BE49-F238E27FC236}">
                <a16:creationId xmlns:a16="http://schemas.microsoft.com/office/drawing/2014/main" id="{214A9DAD-013C-4027-AC7F-A2AAAA2B5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D2A19-F4FC-464C-A55F-C1F1EC14C8DF}"/>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822614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7376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www.statista.com/statistics/193426/average-ticket-price-in-the-mlb-since-2006/" TargetMode="External"/><Relationship Id="rId7" Type="http://schemas.openxmlformats.org/officeDocument/2006/relationships/image" Target="../media/image26.tiff"/><Relationship Id="rId2" Type="http://schemas.openxmlformats.org/officeDocument/2006/relationships/hyperlink" Target="https://www.axios.com/major-league-baseball-team-value-a8454505-cc7d-4bb3-9406-d4f11cce7f80.html" TargetMode="Externa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hyperlink" Target="https://www.statista.com/statistics/193421/regular-season-attendance-in-the-mlb-since-2006/" TargetMode="External"/><Relationship Id="rId4" Type="http://schemas.openxmlformats.org/officeDocument/2006/relationships/hyperlink" Target="https://www.prnewswire.com/news-releases/usc-annenbergthepostgame-genz-and-younger-millennial-sports-fans-are-driving-fundamental-changes-in-programming-platforms-and-purchasing-300271545.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50000"/>
          </a:blip>
          <a:stretch>
            <a:fillRect/>
          </a:stretch>
        </p:blipFill>
        <p:spPr>
          <a:xfrm>
            <a:off x="-2" y="0"/>
            <a:ext cx="9144000" cy="5143501"/>
          </a:xfrm>
          <a:prstGeom prst="rect">
            <a:avLst/>
          </a:prstGeom>
          <a:noFill/>
          <a:ln>
            <a:noFill/>
          </a:ln>
        </p:spPr>
      </p:pic>
      <p:sp>
        <p:nvSpPr>
          <p:cNvPr id="55" name="Google Shape;55;p13"/>
          <p:cNvSpPr txBox="1">
            <a:spLocks noGrp="1"/>
          </p:cNvSpPr>
          <p:nvPr>
            <p:ph type="subTitle" idx="1"/>
          </p:nvPr>
        </p:nvSpPr>
        <p:spPr>
          <a:xfrm>
            <a:off x="311700" y="34636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1400">
                <a:solidFill>
                  <a:srgbClr val="FFFFFF"/>
                </a:solidFill>
                <a:latin typeface="Roboto Slab"/>
                <a:ea typeface="Roboto Slab"/>
                <a:cs typeface="Roboto Slab"/>
                <a:sym typeface="Roboto Slab"/>
              </a:rPr>
              <a:t>Team Kakarot</a:t>
            </a:r>
            <a:endParaRPr sz="1400">
              <a:solidFill>
                <a:srgbClr val="FFFFFF"/>
              </a:solidFill>
              <a:latin typeface="Roboto Slab"/>
              <a:ea typeface="Roboto Slab"/>
              <a:cs typeface="Roboto Slab"/>
              <a:sym typeface="Roboto Slab"/>
            </a:endParaRPr>
          </a:p>
          <a:p>
            <a:pPr marL="0" lvl="0" indent="0" algn="ctr" rtl="0">
              <a:spcBef>
                <a:spcPts val="0"/>
              </a:spcBef>
              <a:spcAft>
                <a:spcPts val="0"/>
              </a:spcAft>
              <a:buNone/>
            </a:pPr>
            <a:r>
              <a:rPr lang="zh-TW" sz="1400">
                <a:solidFill>
                  <a:srgbClr val="FFFFFF"/>
                </a:solidFill>
                <a:latin typeface="Roboto Slab"/>
                <a:ea typeface="Roboto Slab"/>
                <a:cs typeface="Roboto Slab"/>
                <a:sym typeface="Roboto Slab"/>
              </a:rPr>
              <a:t>University of Texas at Dallas</a:t>
            </a:r>
            <a:endParaRPr sz="1400">
              <a:solidFill>
                <a:srgbClr val="FFFFFF"/>
              </a:solidFill>
              <a:latin typeface="Roboto Slab"/>
              <a:ea typeface="Roboto Slab"/>
              <a:cs typeface="Roboto Slab"/>
              <a:sym typeface="Roboto Slab"/>
            </a:endParaRPr>
          </a:p>
          <a:p>
            <a:pPr marL="0" lvl="0" indent="0" algn="ctr" rtl="0">
              <a:spcBef>
                <a:spcPts val="0"/>
              </a:spcBef>
              <a:spcAft>
                <a:spcPts val="0"/>
              </a:spcAft>
              <a:buNone/>
            </a:pPr>
            <a:r>
              <a:rPr lang="zh-TW" sz="1400">
                <a:solidFill>
                  <a:srgbClr val="FFFFFF"/>
                </a:solidFill>
                <a:latin typeface="Roboto Slab"/>
                <a:ea typeface="Roboto Slab"/>
                <a:cs typeface="Roboto Slab"/>
                <a:sym typeface="Roboto Slab"/>
              </a:rPr>
              <a:t>Adobe Analytics Challenge 2019</a:t>
            </a:r>
            <a:endParaRPr sz="1400">
              <a:solidFill>
                <a:srgbClr val="FFFFFF"/>
              </a:solidFill>
              <a:latin typeface="Roboto Slab"/>
              <a:ea typeface="Roboto Slab"/>
              <a:cs typeface="Roboto Slab"/>
              <a:sym typeface="Roboto Slab"/>
            </a:endParaRPr>
          </a:p>
        </p:txBody>
      </p:sp>
      <p:sp>
        <p:nvSpPr>
          <p:cNvPr id="56" name="Google Shape;56;p13"/>
          <p:cNvSpPr txBox="1">
            <a:spLocks noGrp="1"/>
          </p:cNvSpPr>
          <p:nvPr>
            <p:ph type="ctrTitle"/>
          </p:nvPr>
        </p:nvSpPr>
        <p:spPr>
          <a:xfrm>
            <a:off x="2416850" y="2108100"/>
            <a:ext cx="43890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sz="7200">
                <a:solidFill>
                  <a:srgbClr val="FFFFFF"/>
                </a:solidFill>
                <a:latin typeface="Impact"/>
                <a:ea typeface="Impact"/>
                <a:cs typeface="Impact"/>
                <a:sym typeface="Impact"/>
              </a:rPr>
              <a:t>BATTER UP</a:t>
            </a:r>
            <a:endParaRPr sz="7200">
              <a:solidFill>
                <a:srgbClr val="FFFFFF"/>
              </a:solidFill>
              <a:latin typeface="Impact"/>
              <a:ea typeface="Impact"/>
              <a:cs typeface="Impact"/>
              <a:sym typeface="Impact"/>
            </a:endParaRPr>
          </a:p>
        </p:txBody>
      </p:sp>
      <p:pic>
        <p:nvPicPr>
          <p:cNvPr id="57" name="Google Shape;57;p13"/>
          <p:cNvPicPr preferRelativeResize="0"/>
          <p:nvPr/>
        </p:nvPicPr>
        <p:blipFill>
          <a:blip r:embed="rId4">
            <a:alphaModFix/>
          </a:blip>
          <a:stretch>
            <a:fillRect/>
          </a:stretch>
        </p:blipFill>
        <p:spPr>
          <a:xfrm>
            <a:off x="7693500" y="4374113"/>
            <a:ext cx="682800" cy="531075"/>
          </a:xfrm>
          <a:prstGeom prst="rect">
            <a:avLst/>
          </a:prstGeom>
          <a:noFill/>
          <a:ln>
            <a:noFill/>
          </a:ln>
        </p:spPr>
      </p:pic>
      <p:pic>
        <p:nvPicPr>
          <p:cNvPr id="58" name="Google Shape;58;p13"/>
          <p:cNvPicPr preferRelativeResize="0"/>
          <p:nvPr/>
        </p:nvPicPr>
        <p:blipFill>
          <a:blip r:embed="rId5">
            <a:alphaModFix/>
          </a:blip>
          <a:stretch>
            <a:fillRect/>
          </a:stretch>
        </p:blipFill>
        <p:spPr>
          <a:xfrm>
            <a:off x="8520599" y="4330437"/>
            <a:ext cx="449624" cy="618449"/>
          </a:xfrm>
          <a:prstGeom prst="rect">
            <a:avLst/>
          </a:prstGeom>
          <a:noFill/>
          <a:ln>
            <a:noFill/>
          </a:ln>
        </p:spPr>
      </p:pic>
      <p:sp>
        <p:nvSpPr>
          <p:cNvPr id="59" name="Google Shape;59;p13"/>
          <p:cNvSpPr txBox="1"/>
          <p:nvPr/>
        </p:nvSpPr>
        <p:spPr>
          <a:xfrm>
            <a:off x="2688650" y="2593850"/>
            <a:ext cx="3693000" cy="96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2400">
                <a:solidFill>
                  <a:schemeClr val="lt1"/>
                </a:solidFill>
                <a:latin typeface="Impact"/>
                <a:ea typeface="Impact"/>
                <a:cs typeface="Impact"/>
                <a:sym typeface="Impact"/>
              </a:rPr>
              <a:t>RISING TO THE OCCASION OF </a:t>
            </a:r>
            <a:endParaRPr sz="2400">
              <a:solidFill>
                <a:schemeClr val="lt1"/>
              </a:solidFill>
              <a:latin typeface="Impact"/>
              <a:ea typeface="Impact"/>
              <a:cs typeface="Impact"/>
              <a:sym typeface="Impact"/>
            </a:endParaRPr>
          </a:p>
          <a:p>
            <a:pPr marL="0" lvl="0" indent="0" algn="ctr" rtl="0">
              <a:spcBef>
                <a:spcPts val="0"/>
              </a:spcBef>
              <a:spcAft>
                <a:spcPts val="0"/>
              </a:spcAft>
              <a:buNone/>
            </a:pPr>
            <a:r>
              <a:rPr lang="zh-TW" sz="2400">
                <a:solidFill>
                  <a:schemeClr val="lt1"/>
                </a:solidFill>
                <a:latin typeface="Impact"/>
                <a:ea typeface="Impact"/>
                <a:cs typeface="Impact"/>
                <a:sym typeface="Impact"/>
              </a:rPr>
              <a:t>MOBILE/WEB OPTIMIZATION</a:t>
            </a:r>
            <a:endParaRPr sz="2400">
              <a:solidFill>
                <a:schemeClr val="lt1"/>
              </a:solidFill>
              <a:latin typeface="Impact"/>
              <a:ea typeface="Impact"/>
              <a:cs typeface="Impact"/>
              <a:sym typeface="Impac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4" name="Google Shape;134;p22"/>
          <p:cNvPicPr preferRelativeResize="0"/>
          <p:nvPr/>
        </p:nvPicPr>
        <p:blipFill>
          <a:blip r:embed="rId3">
            <a:alphaModFix/>
          </a:blip>
          <a:stretch>
            <a:fillRect/>
          </a:stretch>
        </p:blipFill>
        <p:spPr>
          <a:xfrm>
            <a:off x="167700" y="1335100"/>
            <a:ext cx="4589193" cy="3005175"/>
          </a:xfrm>
          <a:prstGeom prst="rect">
            <a:avLst/>
          </a:prstGeom>
          <a:noFill/>
          <a:ln>
            <a:noFill/>
          </a:ln>
        </p:spPr>
      </p:pic>
      <p:pic>
        <p:nvPicPr>
          <p:cNvPr id="135" name="Google Shape;135;p22"/>
          <p:cNvPicPr preferRelativeResize="0"/>
          <p:nvPr/>
        </p:nvPicPr>
        <p:blipFill>
          <a:blip r:embed="rId4">
            <a:alphaModFix/>
          </a:blip>
          <a:stretch>
            <a:fillRect/>
          </a:stretch>
        </p:blipFill>
        <p:spPr>
          <a:xfrm>
            <a:off x="4917300" y="1335100"/>
            <a:ext cx="4022349" cy="3005174"/>
          </a:xfrm>
          <a:prstGeom prst="rect">
            <a:avLst/>
          </a:prstGeom>
          <a:noFill/>
          <a:ln>
            <a:noFill/>
          </a:ln>
        </p:spPr>
      </p:pic>
      <p:sp>
        <p:nvSpPr>
          <p:cNvPr id="136" name="Google Shape;136;p22"/>
          <p:cNvSpPr txBox="1"/>
          <p:nvPr/>
        </p:nvSpPr>
        <p:spPr>
          <a:xfrm>
            <a:off x="1895700" y="4536475"/>
            <a:ext cx="5352600" cy="3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200" b="1">
                <a:solidFill>
                  <a:srgbClr val="FFFFFF"/>
                </a:solidFill>
                <a:latin typeface="Roboto Slab"/>
                <a:ea typeface="Roboto Slab"/>
                <a:cs typeface="Roboto Slab"/>
                <a:sym typeface="Roboto Slab"/>
              </a:rPr>
              <a:t>Figures 7 &amp; 8</a:t>
            </a:r>
            <a:r>
              <a:rPr lang="zh-TW" sz="1200">
                <a:solidFill>
                  <a:srgbClr val="FFFFFF"/>
                </a:solidFill>
                <a:latin typeface="Roboto Slab"/>
                <a:ea typeface="Roboto Slab"/>
                <a:cs typeface="Roboto Slab"/>
                <a:sym typeface="Roboto Slab"/>
              </a:rPr>
              <a:t>: Illustrates site sections with a low number of page views. </a:t>
            </a:r>
            <a:endParaRPr sz="1200">
              <a:solidFill>
                <a:srgbClr val="FFFFFF"/>
              </a:solidFill>
              <a:latin typeface="Roboto Slab"/>
              <a:ea typeface="Roboto Slab"/>
              <a:cs typeface="Roboto Slab"/>
              <a:sym typeface="Roboto Slab"/>
            </a:endParaRPr>
          </a:p>
        </p:txBody>
      </p:sp>
      <p:grpSp>
        <p:nvGrpSpPr>
          <p:cNvPr id="6" name="Group 5">
            <a:extLst>
              <a:ext uri="{FF2B5EF4-FFF2-40B4-BE49-F238E27FC236}">
                <a16:creationId xmlns:a16="http://schemas.microsoft.com/office/drawing/2014/main" id="{F132E291-C0BB-EE48-AD1B-8B67384230C7}"/>
              </a:ext>
            </a:extLst>
          </p:cNvPr>
          <p:cNvGrpSpPr/>
          <p:nvPr/>
        </p:nvGrpSpPr>
        <p:grpSpPr>
          <a:xfrm>
            <a:off x="1551789" y="4581924"/>
            <a:ext cx="343911" cy="253067"/>
            <a:chOff x="4319588" y="2492375"/>
            <a:chExt cx="287338" cy="287338"/>
          </a:xfrm>
        </p:grpSpPr>
        <p:sp>
          <p:nvSpPr>
            <p:cNvPr id="7" name="Freeform 372">
              <a:extLst>
                <a:ext uri="{FF2B5EF4-FFF2-40B4-BE49-F238E27FC236}">
                  <a16:creationId xmlns:a16="http://schemas.microsoft.com/office/drawing/2014/main" id="{49D6D62E-F76F-FA42-9D1F-8BC4496EA94B}"/>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373">
              <a:extLst>
                <a:ext uri="{FF2B5EF4-FFF2-40B4-BE49-F238E27FC236}">
                  <a16:creationId xmlns:a16="http://schemas.microsoft.com/office/drawing/2014/main" id="{40B0638B-3C18-A047-B07F-D0518D3CAB55}"/>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46866292-5685-AD48-A864-5D1F6D8AF03E}"/>
              </a:ext>
            </a:extLst>
          </p:cNvPr>
          <p:cNvGrpSpPr/>
          <p:nvPr/>
        </p:nvGrpSpPr>
        <p:grpSpPr>
          <a:xfrm>
            <a:off x="334230" y="185945"/>
            <a:ext cx="8105763" cy="591714"/>
            <a:chOff x="1968822" y="116224"/>
            <a:chExt cx="8105763" cy="591714"/>
          </a:xfrm>
        </p:grpSpPr>
        <p:sp>
          <p:nvSpPr>
            <p:cNvPr id="10" name="Rectangle 9">
              <a:extLst>
                <a:ext uri="{FF2B5EF4-FFF2-40B4-BE49-F238E27FC236}">
                  <a16:creationId xmlns:a16="http://schemas.microsoft.com/office/drawing/2014/main" id="{508DBB16-5350-C141-8F7D-8D091F6D097D}"/>
                </a:ext>
              </a:extLst>
            </p:cNvPr>
            <p:cNvSpPr/>
            <p:nvPr/>
          </p:nvSpPr>
          <p:spPr>
            <a:xfrm>
              <a:off x="2437479" y="246273"/>
              <a:ext cx="7637106" cy="461665"/>
            </a:xfrm>
            <a:prstGeom prst="rect">
              <a:avLst/>
            </a:prstGeom>
          </p:spPr>
          <p:txBody>
            <a:bodyPr wrap="square">
              <a:spAutoFit/>
            </a:bodyPr>
            <a:lstStyle/>
            <a:p>
              <a:r>
                <a:rPr lang="en-US" altLang="zh-TW" sz="2400" dirty="0">
                  <a:solidFill>
                    <a:srgbClr val="FFFFFF"/>
                  </a:solidFill>
                  <a:latin typeface="Impact"/>
                  <a:ea typeface="Impact"/>
                  <a:cs typeface="Impact"/>
                  <a:sym typeface="Impact"/>
                </a:rPr>
                <a:t>WHICH WEBSITE/APP SECTIONS ARE HARD FOR USERS TO FIND?</a:t>
              </a:r>
              <a:endParaRPr lang="en-US" sz="2400" dirty="0"/>
            </a:p>
          </p:txBody>
        </p:sp>
        <p:sp>
          <p:nvSpPr>
            <p:cNvPr id="11" name="Block Arc 10">
              <a:extLst>
                <a:ext uri="{FF2B5EF4-FFF2-40B4-BE49-F238E27FC236}">
                  <a16:creationId xmlns:a16="http://schemas.microsoft.com/office/drawing/2014/main" id="{A73987A0-17A2-D74F-B116-FB9E7BD1223F}"/>
                </a:ext>
              </a:extLst>
            </p:cNvPr>
            <p:cNvSpPr/>
            <p:nvPr/>
          </p:nvSpPr>
          <p:spPr>
            <a:xfrm rot="20463715">
              <a:off x="1968822" y="116224"/>
              <a:ext cx="530280" cy="544683"/>
            </a:xfrm>
            <a:prstGeom prst="blockArc">
              <a:avLst>
                <a:gd name="adj1" fmla="val 5428178"/>
                <a:gd name="adj2" fmla="val 0"/>
                <a:gd name="adj3" fmla="val 852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2" name="Google Shape;142;p23"/>
          <p:cNvPicPr preferRelativeResize="0"/>
          <p:nvPr/>
        </p:nvPicPr>
        <p:blipFill>
          <a:blip r:embed="rId3">
            <a:alphaModFix/>
          </a:blip>
          <a:stretch>
            <a:fillRect/>
          </a:stretch>
        </p:blipFill>
        <p:spPr>
          <a:xfrm>
            <a:off x="849813" y="1068950"/>
            <a:ext cx="7444375" cy="3366450"/>
          </a:xfrm>
          <a:prstGeom prst="rect">
            <a:avLst/>
          </a:prstGeom>
          <a:noFill/>
          <a:ln>
            <a:noFill/>
          </a:ln>
        </p:spPr>
      </p:pic>
      <p:sp>
        <p:nvSpPr>
          <p:cNvPr id="143" name="Google Shape;143;p23"/>
          <p:cNvSpPr txBox="1"/>
          <p:nvPr/>
        </p:nvSpPr>
        <p:spPr>
          <a:xfrm>
            <a:off x="2510400" y="4536475"/>
            <a:ext cx="4123200" cy="3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200" b="1">
                <a:solidFill>
                  <a:srgbClr val="FFFFFF"/>
                </a:solidFill>
                <a:latin typeface="Roboto Slab"/>
                <a:ea typeface="Roboto Slab"/>
                <a:cs typeface="Roboto Slab"/>
                <a:sym typeface="Roboto Slab"/>
              </a:rPr>
              <a:t>Figure 9</a:t>
            </a:r>
            <a:r>
              <a:rPr lang="zh-TW" sz="1200">
                <a:solidFill>
                  <a:srgbClr val="FFFFFF"/>
                </a:solidFill>
                <a:latin typeface="Roboto Slab"/>
                <a:ea typeface="Roboto Slab"/>
                <a:cs typeface="Roboto Slab"/>
                <a:sym typeface="Roboto Slab"/>
              </a:rPr>
              <a:t>: Important KPI differences amongst cohorts. </a:t>
            </a:r>
            <a:endParaRPr sz="1200">
              <a:solidFill>
                <a:srgbClr val="FFFFFF"/>
              </a:solidFill>
              <a:latin typeface="Roboto Slab"/>
              <a:ea typeface="Roboto Slab"/>
              <a:cs typeface="Roboto Slab"/>
              <a:sym typeface="Roboto Slab"/>
            </a:endParaRPr>
          </a:p>
        </p:txBody>
      </p:sp>
      <p:sp>
        <p:nvSpPr>
          <p:cNvPr id="144" name="Google Shape;144;p23"/>
          <p:cNvSpPr/>
          <p:nvPr/>
        </p:nvSpPr>
        <p:spPr>
          <a:xfrm>
            <a:off x="3894500" y="2635675"/>
            <a:ext cx="717900" cy="314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C92B863D-156B-934D-AB77-D16C77D740D8}"/>
              </a:ext>
            </a:extLst>
          </p:cNvPr>
          <p:cNvGrpSpPr/>
          <p:nvPr/>
        </p:nvGrpSpPr>
        <p:grpSpPr>
          <a:xfrm>
            <a:off x="1758429" y="219228"/>
            <a:ext cx="4737699" cy="583622"/>
            <a:chOff x="1968822" y="116224"/>
            <a:chExt cx="4737699" cy="583622"/>
          </a:xfrm>
        </p:grpSpPr>
        <p:sp>
          <p:nvSpPr>
            <p:cNvPr id="9" name="Rectangle 8">
              <a:extLst>
                <a:ext uri="{FF2B5EF4-FFF2-40B4-BE49-F238E27FC236}">
                  <a16:creationId xmlns:a16="http://schemas.microsoft.com/office/drawing/2014/main" id="{8A15E397-26D3-034B-A2AC-12E693CE3B05}"/>
                </a:ext>
              </a:extLst>
            </p:cNvPr>
            <p:cNvSpPr/>
            <p:nvPr/>
          </p:nvSpPr>
          <p:spPr>
            <a:xfrm>
              <a:off x="2437479" y="238181"/>
              <a:ext cx="4269042" cy="461665"/>
            </a:xfrm>
            <a:prstGeom prst="rect">
              <a:avLst/>
            </a:prstGeom>
          </p:spPr>
          <p:txBody>
            <a:bodyPr wrap="square">
              <a:spAutoFit/>
            </a:bodyPr>
            <a:lstStyle/>
            <a:p>
              <a:r>
                <a:rPr lang="en-US" altLang="zh-TW" sz="2400" dirty="0">
                  <a:solidFill>
                    <a:srgbClr val="FFFFFF"/>
                  </a:solidFill>
                  <a:latin typeface="Impact"/>
                  <a:ea typeface="Impact"/>
                  <a:cs typeface="Impact"/>
                  <a:sym typeface="Impact"/>
                </a:rPr>
                <a:t>DIFFERENCES IN USER COHORTS</a:t>
              </a:r>
              <a:endParaRPr lang="en-US" sz="2400" dirty="0"/>
            </a:p>
          </p:txBody>
        </p:sp>
        <p:sp>
          <p:nvSpPr>
            <p:cNvPr id="10" name="Block Arc 9">
              <a:extLst>
                <a:ext uri="{FF2B5EF4-FFF2-40B4-BE49-F238E27FC236}">
                  <a16:creationId xmlns:a16="http://schemas.microsoft.com/office/drawing/2014/main" id="{30567624-9EFA-1644-9919-DA39462E751B}"/>
                </a:ext>
              </a:extLst>
            </p:cNvPr>
            <p:cNvSpPr/>
            <p:nvPr/>
          </p:nvSpPr>
          <p:spPr>
            <a:xfrm rot="20463715">
              <a:off x="1968822" y="116224"/>
              <a:ext cx="530280" cy="544683"/>
            </a:xfrm>
            <a:prstGeom prst="blockArc">
              <a:avLst>
                <a:gd name="adj1" fmla="val 5428178"/>
                <a:gd name="adj2" fmla="val 0"/>
                <a:gd name="adj3" fmla="val 852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 name="Group 13">
            <a:extLst>
              <a:ext uri="{FF2B5EF4-FFF2-40B4-BE49-F238E27FC236}">
                <a16:creationId xmlns:a16="http://schemas.microsoft.com/office/drawing/2014/main" id="{7A762FED-818A-944E-809F-978AF6B2608C}"/>
              </a:ext>
            </a:extLst>
          </p:cNvPr>
          <p:cNvGrpSpPr/>
          <p:nvPr/>
        </p:nvGrpSpPr>
        <p:grpSpPr>
          <a:xfrm>
            <a:off x="2166360" y="4567291"/>
            <a:ext cx="343911" cy="253067"/>
            <a:chOff x="4319588" y="2492375"/>
            <a:chExt cx="287338" cy="287338"/>
          </a:xfrm>
        </p:grpSpPr>
        <p:sp>
          <p:nvSpPr>
            <p:cNvPr id="15" name="Freeform 372">
              <a:extLst>
                <a:ext uri="{FF2B5EF4-FFF2-40B4-BE49-F238E27FC236}">
                  <a16:creationId xmlns:a16="http://schemas.microsoft.com/office/drawing/2014/main" id="{FDE35EF6-558C-E444-A271-2ED916E8A3AF}"/>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73">
              <a:extLst>
                <a:ext uri="{FF2B5EF4-FFF2-40B4-BE49-F238E27FC236}">
                  <a16:creationId xmlns:a16="http://schemas.microsoft.com/office/drawing/2014/main" id="{CBE548C3-FD0F-F749-BFE5-B43DAA5EC9FD}"/>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Google Shape;144;p23">
            <a:extLst>
              <a:ext uri="{FF2B5EF4-FFF2-40B4-BE49-F238E27FC236}">
                <a16:creationId xmlns:a16="http://schemas.microsoft.com/office/drawing/2014/main" id="{092D8E1A-F448-EE48-B13A-4EBADCB4989B}"/>
              </a:ext>
            </a:extLst>
          </p:cNvPr>
          <p:cNvSpPr/>
          <p:nvPr/>
        </p:nvSpPr>
        <p:spPr>
          <a:xfrm>
            <a:off x="2408337" y="3515825"/>
            <a:ext cx="717900" cy="314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4;p23">
            <a:extLst>
              <a:ext uri="{FF2B5EF4-FFF2-40B4-BE49-F238E27FC236}">
                <a16:creationId xmlns:a16="http://schemas.microsoft.com/office/drawing/2014/main" id="{D4F14790-F040-E543-8D4F-46FBD043CD8C}"/>
              </a:ext>
            </a:extLst>
          </p:cNvPr>
          <p:cNvSpPr/>
          <p:nvPr/>
        </p:nvSpPr>
        <p:spPr>
          <a:xfrm>
            <a:off x="2408337" y="3830525"/>
            <a:ext cx="717900" cy="314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4;p23">
            <a:extLst>
              <a:ext uri="{FF2B5EF4-FFF2-40B4-BE49-F238E27FC236}">
                <a16:creationId xmlns:a16="http://schemas.microsoft.com/office/drawing/2014/main" id="{13EEDF30-0158-314C-AC26-0342A04318A3}"/>
              </a:ext>
            </a:extLst>
          </p:cNvPr>
          <p:cNvSpPr/>
          <p:nvPr/>
        </p:nvSpPr>
        <p:spPr>
          <a:xfrm>
            <a:off x="5376444" y="2635675"/>
            <a:ext cx="717900" cy="314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Top Corners Rounded 71">
            <a:extLst>
              <a:ext uri="{FF2B5EF4-FFF2-40B4-BE49-F238E27FC236}">
                <a16:creationId xmlns:a16="http://schemas.microsoft.com/office/drawing/2014/main" id="{91A2CEC3-5055-BE45-93AC-394104CCD8B6}"/>
              </a:ext>
            </a:extLst>
          </p:cNvPr>
          <p:cNvSpPr/>
          <p:nvPr/>
        </p:nvSpPr>
        <p:spPr>
          <a:xfrm rot="5400000">
            <a:off x="1141447" y="2257224"/>
            <a:ext cx="214694" cy="773858"/>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200" kern="1200" dirty="0">
              <a:solidFill>
                <a:prstClr val="white"/>
              </a:solidFill>
              <a:latin typeface="Calibri" panose="020F0502020204030204"/>
            </a:endParaRPr>
          </a:p>
        </p:txBody>
      </p:sp>
      <p:grpSp>
        <p:nvGrpSpPr>
          <p:cNvPr id="82" name="Group 81">
            <a:extLst>
              <a:ext uri="{FF2B5EF4-FFF2-40B4-BE49-F238E27FC236}">
                <a16:creationId xmlns:a16="http://schemas.microsoft.com/office/drawing/2014/main" id="{714A87C3-3EFB-4722-BF0D-17138DEB6B2B}"/>
              </a:ext>
            </a:extLst>
          </p:cNvPr>
          <p:cNvGrpSpPr/>
          <p:nvPr/>
        </p:nvGrpSpPr>
        <p:grpSpPr>
          <a:xfrm>
            <a:off x="0" y="3715602"/>
            <a:ext cx="9144000" cy="1431854"/>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US" sz="1200" kern="1200">
                <a:solidFill>
                  <a:prstClr val="black"/>
                </a:solidFill>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68580" tIns="34290" rIns="68580" bIns="34290" numCol="1" anchor="t" anchorCtr="0" compatLnSpc="1">
              <a:prstTxWarp prst="textNoShape">
                <a:avLst/>
              </a:prstTxWarp>
            </a:bodyPr>
            <a:lstStyle/>
            <a:p>
              <a:pPr defTabSz="685800">
                <a:buClrTx/>
                <a:defRPr/>
              </a:pPr>
              <a:endParaRPr lang="en-US" sz="1200" kern="1200">
                <a:solidFill>
                  <a:prstClr val="black"/>
                </a:solidFill>
                <a:latin typeface="Calibri" panose="020F0502020204030204"/>
                <a:ea typeface="+mn-ea"/>
                <a:cs typeface="+mn-cs"/>
              </a:endParaRPr>
            </a:p>
          </p:txBody>
        </p:sp>
      </p:grpSp>
      <p:grpSp>
        <p:nvGrpSpPr>
          <p:cNvPr id="3" name="Group 2">
            <a:extLst>
              <a:ext uri="{FF2B5EF4-FFF2-40B4-BE49-F238E27FC236}">
                <a16:creationId xmlns:a16="http://schemas.microsoft.com/office/drawing/2014/main" id="{5F6FE9F3-136B-4F29-A889-4AAB396D1E1F}"/>
              </a:ext>
            </a:extLst>
          </p:cNvPr>
          <p:cNvGrpSpPr/>
          <p:nvPr/>
        </p:nvGrpSpPr>
        <p:grpSpPr>
          <a:xfrm>
            <a:off x="864815" y="596813"/>
            <a:ext cx="773858" cy="2323566"/>
            <a:chOff x="4113015" y="1061248"/>
            <a:chExt cx="1031810" cy="3098089"/>
          </a:xfrm>
        </p:grpSpPr>
        <p:grpSp>
          <p:nvGrpSpPr>
            <p:cNvPr id="71" name="Group 70">
              <a:extLst>
                <a:ext uri="{FF2B5EF4-FFF2-40B4-BE49-F238E27FC236}">
                  <a16:creationId xmlns:a16="http://schemas.microsoft.com/office/drawing/2014/main" id="{8CC0C473-AA14-4231-9540-A8C8ED2E9DBA}"/>
                </a:ext>
              </a:extLst>
            </p:cNvPr>
            <p:cNvGrpSpPr/>
            <p:nvPr/>
          </p:nvGrpSpPr>
          <p:grpSpPr>
            <a:xfrm>
              <a:off x="4113015" y="1061248"/>
              <a:ext cx="1031810" cy="286259"/>
              <a:chOff x="4298082" y="1214613"/>
              <a:chExt cx="454893" cy="161585"/>
            </a:xfrm>
          </p:grpSpPr>
          <p:sp>
            <p:nvSpPr>
              <p:cNvPr id="72" name="Rectangle: Top Corners Rounded 71">
                <a:extLst>
                  <a:ext uri="{FF2B5EF4-FFF2-40B4-BE49-F238E27FC236}">
                    <a16:creationId xmlns:a16="http://schemas.microsoft.com/office/drawing/2014/main" id="{F9F599E6-86AE-4B41-BC36-8002888C50B5}"/>
                  </a:ext>
                </a:extLst>
              </p:cNvPr>
              <p:cNvSpPr/>
              <p:nvPr/>
            </p:nvSpPr>
            <p:spPr>
              <a:xfrm rot="5400000">
                <a:off x="4444736" y="1067959"/>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200" kern="1200" dirty="0">
                  <a:solidFill>
                    <a:prstClr val="white"/>
                  </a:solidFill>
                  <a:latin typeface="Calibri" panose="020F0502020204030204"/>
                </a:endParaRPr>
              </a:p>
            </p:txBody>
          </p:sp>
          <p:sp>
            <p:nvSpPr>
              <p:cNvPr id="73" name="TextBox 72">
                <a:extLst>
                  <a:ext uri="{FF2B5EF4-FFF2-40B4-BE49-F238E27FC236}">
                    <a16:creationId xmlns:a16="http://schemas.microsoft.com/office/drawing/2014/main" id="{E1332D08-1F40-4CC7-8BCA-68D3DC5E6DB8}"/>
                  </a:ext>
                </a:extLst>
              </p:cNvPr>
              <p:cNvSpPr txBox="1"/>
              <p:nvPr/>
            </p:nvSpPr>
            <p:spPr>
              <a:xfrm>
                <a:off x="4348971" y="1220706"/>
                <a:ext cx="354791" cy="138985"/>
              </a:xfrm>
              <a:prstGeom prst="rect">
                <a:avLst/>
              </a:prstGeom>
              <a:noFill/>
            </p:spPr>
            <p:txBody>
              <a:bodyPr wrap="square" lIns="0" tIns="0" rIns="0" bIns="0" rtlCol="0">
                <a:spAutoFit/>
              </a:bodyPr>
              <a:lstStyle/>
              <a:p>
                <a:pPr lvl="0"/>
                <a:r>
                  <a:rPr lang="en-US" altLang="zh-TW" sz="1200" dirty="0">
                    <a:solidFill>
                      <a:srgbClr val="FFFFFF"/>
                    </a:solidFill>
                    <a:latin typeface="Roboto Slab"/>
                    <a:ea typeface="Roboto Slab"/>
                    <a:cs typeface="Roboto Slab"/>
                    <a:sym typeface="Roboto Slab"/>
                  </a:rPr>
                  <a:t>iOS</a:t>
                </a:r>
                <a:endParaRPr lang="en-US" sz="1200" dirty="0">
                  <a:solidFill>
                    <a:srgbClr val="FFFFFF"/>
                  </a:solidFill>
                  <a:latin typeface="Roboto Slab"/>
                  <a:ea typeface="Roboto Slab"/>
                  <a:cs typeface="Roboto Slab"/>
                  <a:sym typeface="Roboto Slab"/>
                </a:endParaRPr>
              </a:p>
            </p:txBody>
          </p:sp>
        </p:grpSp>
        <p:sp>
          <p:nvSpPr>
            <p:cNvPr id="67" name="TextBox 66">
              <a:extLst>
                <a:ext uri="{FF2B5EF4-FFF2-40B4-BE49-F238E27FC236}">
                  <a16:creationId xmlns:a16="http://schemas.microsoft.com/office/drawing/2014/main" id="{6831C2E5-3D29-449F-BA5C-32EFE486EF15}"/>
                </a:ext>
              </a:extLst>
            </p:cNvPr>
            <p:cNvSpPr txBox="1"/>
            <p:nvPr/>
          </p:nvSpPr>
          <p:spPr>
            <a:xfrm>
              <a:off x="4228444" y="3666894"/>
              <a:ext cx="916378" cy="492443"/>
            </a:xfrm>
            <a:prstGeom prst="rect">
              <a:avLst/>
            </a:prstGeom>
            <a:noFill/>
          </p:spPr>
          <p:txBody>
            <a:bodyPr wrap="square" lIns="0" tIns="0" rIns="0" bIns="0" rtlCol="0">
              <a:spAutoFit/>
            </a:bodyPr>
            <a:lstStyle/>
            <a:p>
              <a:pPr defTabSz="685800">
                <a:buClrTx/>
                <a:defRPr/>
              </a:pPr>
              <a:r>
                <a:rPr lang="en-US" altLang="zh-TW" sz="1200" dirty="0">
                  <a:solidFill>
                    <a:srgbClr val="FFFFFF"/>
                  </a:solidFill>
                  <a:latin typeface="Roboto Slab"/>
                  <a:ea typeface="Roboto Slab"/>
                  <a:cs typeface="Roboto Slab"/>
                  <a:sym typeface="Roboto Slab"/>
                </a:rPr>
                <a:t>Android</a:t>
              </a:r>
              <a:endParaRPr lang="en-US" sz="1200" dirty="0">
                <a:solidFill>
                  <a:srgbClr val="FFFFFF"/>
                </a:solidFill>
                <a:latin typeface="Roboto Slab"/>
                <a:ea typeface="Roboto Slab"/>
                <a:cs typeface="Roboto Slab"/>
                <a:sym typeface="Roboto Slab"/>
              </a:endParaRPr>
            </a:p>
            <a:p>
              <a:pPr defTabSz="685800">
                <a:buClrTx/>
                <a:defRPr/>
              </a:pPr>
              <a:endParaRPr lang="en-US" sz="1200" kern="1200" dirty="0">
                <a:solidFill>
                  <a:prstClr val="white"/>
                </a:solidFill>
                <a:latin typeface="Calibri" panose="020F0502020204030204"/>
                <a:ea typeface="+mn-ea"/>
                <a:cs typeface="+mn-cs"/>
              </a:endParaRPr>
            </a:p>
          </p:txBody>
        </p:sp>
      </p:grpSp>
      <p:pic>
        <p:nvPicPr>
          <p:cNvPr id="55" name="Google Shape;153;p24">
            <a:extLst>
              <a:ext uri="{FF2B5EF4-FFF2-40B4-BE49-F238E27FC236}">
                <a16:creationId xmlns:a16="http://schemas.microsoft.com/office/drawing/2014/main" id="{46C8BB55-A22B-1442-8978-EF84522FC2FF}"/>
              </a:ext>
            </a:extLst>
          </p:cNvPr>
          <p:cNvPicPr preferRelativeResize="0"/>
          <p:nvPr/>
        </p:nvPicPr>
        <p:blipFill>
          <a:blip r:embed="rId3">
            <a:alphaModFix/>
          </a:blip>
          <a:stretch>
            <a:fillRect/>
          </a:stretch>
        </p:blipFill>
        <p:spPr>
          <a:xfrm>
            <a:off x="864244" y="819285"/>
            <a:ext cx="7025491" cy="1370764"/>
          </a:xfrm>
          <a:prstGeom prst="rect">
            <a:avLst/>
          </a:prstGeom>
          <a:noFill/>
          <a:ln>
            <a:noFill/>
          </a:ln>
        </p:spPr>
      </p:pic>
      <p:pic>
        <p:nvPicPr>
          <p:cNvPr id="56" name="Google Shape;154;p24">
            <a:extLst>
              <a:ext uri="{FF2B5EF4-FFF2-40B4-BE49-F238E27FC236}">
                <a16:creationId xmlns:a16="http://schemas.microsoft.com/office/drawing/2014/main" id="{C9C0F040-DE6C-3B43-AB24-24A98C1501CC}"/>
              </a:ext>
            </a:extLst>
          </p:cNvPr>
          <p:cNvPicPr preferRelativeResize="0"/>
          <p:nvPr/>
        </p:nvPicPr>
        <p:blipFill rotWithShape="1">
          <a:blip r:embed="rId4">
            <a:alphaModFix/>
          </a:blip>
          <a:srcRect l="1632" t="24046"/>
          <a:stretch/>
        </p:blipFill>
        <p:spPr>
          <a:xfrm>
            <a:off x="861865" y="2751500"/>
            <a:ext cx="7082135" cy="1370764"/>
          </a:xfrm>
          <a:prstGeom prst="rect">
            <a:avLst/>
          </a:prstGeom>
          <a:noFill/>
          <a:ln>
            <a:noFill/>
          </a:ln>
        </p:spPr>
      </p:pic>
      <p:sp>
        <p:nvSpPr>
          <p:cNvPr id="23" name="Rectangle 22">
            <a:extLst>
              <a:ext uri="{FF2B5EF4-FFF2-40B4-BE49-F238E27FC236}">
                <a16:creationId xmlns:a16="http://schemas.microsoft.com/office/drawing/2014/main" id="{B78B7AC5-8CCB-6541-B83F-482ECB5AF887}"/>
              </a:ext>
            </a:extLst>
          </p:cNvPr>
          <p:cNvSpPr/>
          <p:nvPr/>
        </p:nvSpPr>
        <p:spPr>
          <a:xfrm>
            <a:off x="2245539" y="4176845"/>
            <a:ext cx="5166765" cy="307777"/>
          </a:xfrm>
          <a:prstGeom prst="rect">
            <a:avLst/>
          </a:prstGeom>
        </p:spPr>
        <p:txBody>
          <a:bodyPr wrap="square">
            <a:spAutoFit/>
          </a:bodyPr>
          <a:lstStyle/>
          <a:p>
            <a:pPr lvl="0"/>
            <a:r>
              <a:rPr lang="en-US" altLang="zh-TW" b="1" dirty="0">
                <a:solidFill>
                  <a:srgbClr val="FFFFFF"/>
                </a:solidFill>
                <a:latin typeface="Roboto Slab"/>
                <a:ea typeface="Roboto Slab"/>
                <a:cs typeface="Roboto Slab"/>
                <a:sym typeface="Roboto Slab"/>
              </a:rPr>
              <a:t>Figures 10 &amp; 11</a:t>
            </a:r>
            <a:r>
              <a:rPr lang="en-US" altLang="zh-TW" dirty="0">
                <a:solidFill>
                  <a:srgbClr val="FFFFFF"/>
                </a:solidFill>
                <a:latin typeface="Roboto Slab"/>
                <a:ea typeface="Roboto Slab"/>
                <a:cs typeface="Roboto Slab"/>
                <a:sym typeface="Roboto Slab"/>
              </a:rPr>
              <a:t>: Important KPI differences amongst cohorts. </a:t>
            </a:r>
            <a:endParaRPr lang="en-US" dirty="0">
              <a:solidFill>
                <a:srgbClr val="FFFFFF"/>
              </a:solidFill>
              <a:latin typeface="Roboto Slab"/>
              <a:ea typeface="Roboto Slab"/>
              <a:cs typeface="Roboto Slab"/>
              <a:sym typeface="Roboto Slab"/>
            </a:endParaRPr>
          </a:p>
        </p:txBody>
      </p:sp>
      <p:grpSp>
        <p:nvGrpSpPr>
          <p:cNvPr id="60" name="Group 59">
            <a:extLst>
              <a:ext uri="{FF2B5EF4-FFF2-40B4-BE49-F238E27FC236}">
                <a16:creationId xmlns:a16="http://schemas.microsoft.com/office/drawing/2014/main" id="{684D1DB2-E8A7-A848-A055-13C2A4A5D8A1}"/>
              </a:ext>
            </a:extLst>
          </p:cNvPr>
          <p:cNvGrpSpPr/>
          <p:nvPr/>
        </p:nvGrpSpPr>
        <p:grpSpPr>
          <a:xfrm>
            <a:off x="1901628" y="4176845"/>
            <a:ext cx="343911" cy="253067"/>
            <a:chOff x="4319588" y="2492375"/>
            <a:chExt cx="287338" cy="287338"/>
          </a:xfrm>
        </p:grpSpPr>
        <p:sp>
          <p:nvSpPr>
            <p:cNvPr id="61" name="Freeform 372">
              <a:extLst>
                <a:ext uri="{FF2B5EF4-FFF2-40B4-BE49-F238E27FC236}">
                  <a16:creationId xmlns:a16="http://schemas.microsoft.com/office/drawing/2014/main" id="{37437A43-8C11-3343-B141-74EA905BC18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73">
              <a:extLst>
                <a:ext uri="{FF2B5EF4-FFF2-40B4-BE49-F238E27FC236}">
                  <a16:creationId xmlns:a16="http://schemas.microsoft.com/office/drawing/2014/main" id="{660AF1EA-4E51-EE47-B185-CAB2F33E65D2}"/>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Rectangle 24">
            <a:extLst>
              <a:ext uri="{FF2B5EF4-FFF2-40B4-BE49-F238E27FC236}">
                <a16:creationId xmlns:a16="http://schemas.microsoft.com/office/drawing/2014/main" id="{2B0DB5B8-A78A-9945-B5B9-9062EE2482D3}"/>
              </a:ext>
            </a:extLst>
          </p:cNvPr>
          <p:cNvSpPr/>
          <p:nvPr/>
        </p:nvSpPr>
        <p:spPr>
          <a:xfrm>
            <a:off x="2437479" y="238181"/>
            <a:ext cx="4269042" cy="461665"/>
          </a:xfrm>
          <a:prstGeom prst="rect">
            <a:avLst/>
          </a:prstGeom>
        </p:spPr>
        <p:txBody>
          <a:bodyPr wrap="square">
            <a:spAutoFit/>
          </a:bodyPr>
          <a:lstStyle/>
          <a:p>
            <a:r>
              <a:rPr lang="en-US" altLang="zh-TW" sz="2400" dirty="0">
                <a:solidFill>
                  <a:srgbClr val="FFFFFF"/>
                </a:solidFill>
                <a:latin typeface="Impact"/>
                <a:ea typeface="Impact"/>
                <a:cs typeface="Impact"/>
                <a:sym typeface="Impact"/>
              </a:rPr>
              <a:t>DIFFERENCES IN USER COHORTS</a:t>
            </a:r>
            <a:endParaRPr lang="en-US" sz="2400" dirty="0"/>
          </a:p>
        </p:txBody>
      </p:sp>
      <p:sp>
        <p:nvSpPr>
          <p:cNvPr id="64" name="Block Arc 63">
            <a:extLst>
              <a:ext uri="{FF2B5EF4-FFF2-40B4-BE49-F238E27FC236}">
                <a16:creationId xmlns:a16="http://schemas.microsoft.com/office/drawing/2014/main" id="{4D188BCF-B70C-0A46-AEC5-AE0160FC6A77}"/>
              </a:ext>
            </a:extLst>
          </p:cNvPr>
          <p:cNvSpPr/>
          <p:nvPr/>
        </p:nvSpPr>
        <p:spPr>
          <a:xfrm rot="20463715">
            <a:off x="1968822" y="116224"/>
            <a:ext cx="530280" cy="544683"/>
          </a:xfrm>
          <a:prstGeom prst="blockArc">
            <a:avLst>
              <a:gd name="adj1" fmla="val 5428178"/>
              <a:gd name="adj2" fmla="val 0"/>
              <a:gd name="adj3" fmla="val 852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0371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Placeholder 50">
            <a:extLst>
              <a:ext uri="{FF2B5EF4-FFF2-40B4-BE49-F238E27FC236}">
                <a16:creationId xmlns:a16="http://schemas.microsoft.com/office/drawing/2014/main" id="{EDED4131-87B0-4EEF-9843-78FC19E61822}"/>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29509" r="29509"/>
          <a:stretch>
            <a:fillRect/>
          </a:stretch>
        </p:blipFill>
        <p:spPr/>
      </p:pic>
      <p:sp>
        <p:nvSpPr>
          <p:cNvPr id="154" name="Freeform: Shape 153">
            <a:extLst>
              <a:ext uri="{FF2B5EF4-FFF2-40B4-BE49-F238E27FC236}">
                <a16:creationId xmlns:a16="http://schemas.microsoft.com/office/drawing/2014/main" id="{EBAD253F-5E7E-4FAF-ABCC-932799B642E8}"/>
              </a:ext>
            </a:extLst>
          </p:cNvPr>
          <p:cNvSpPr/>
          <p:nvPr/>
        </p:nvSpPr>
        <p:spPr>
          <a:xfrm>
            <a:off x="-8930" y="190500"/>
            <a:ext cx="2914055" cy="4762500"/>
          </a:xfrm>
          <a:custGeom>
            <a:avLst/>
            <a:gdLst>
              <a:gd name="connsiteX0" fmla="*/ 710407 w 3885407"/>
              <a:gd name="connsiteY0" fmla="*/ 0 h 6350000"/>
              <a:gd name="connsiteX1" fmla="*/ 3885407 w 3885407"/>
              <a:gd name="connsiteY1" fmla="*/ 3175000 h 6350000"/>
              <a:gd name="connsiteX2" fmla="*/ 710407 w 3885407"/>
              <a:gd name="connsiteY2" fmla="*/ 6350000 h 6350000"/>
              <a:gd name="connsiteX3" fmla="*/ 70534 w 3885407"/>
              <a:gd name="connsiteY3" fmla="*/ 6285495 h 6350000"/>
              <a:gd name="connsiteX4" fmla="*/ 0 w 3885407"/>
              <a:gd name="connsiteY4" fmla="*/ 6269216 h 6350000"/>
              <a:gd name="connsiteX5" fmla="*/ 0 w 3885407"/>
              <a:gd name="connsiteY5" fmla="*/ 80784 h 6350000"/>
              <a:gd name="connsiteX6" fmla="*/ 70534 w 3885407"/>
              <a:gd name="connsiteY6" fmla="*/ 64505 h 6350000"/>
              <a:gd name="connsiteX7" fmla="*/ 710407 w 3885407"/>
              <a:gd name="connsiteY7" fmla="*/ 0 h 63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407" h="6350000">
                <a:moveTo>
                  <a:pt x="710407" y="0"/>
                </a:moveTo>
                <a:cubicBezTo>
                  <a:pt x="2463911" y="0"/>
                  <a:pt x="3885407" y="1421496"/>
                  <a:pt x="3885407" y="3175000"/>
                </a:cubicBezTo>
                <a:cubicBezTo>
                  <a:pt x="3885407" y="4928504"/>
                  <a:pt x="2463911" y="6350000"/>
                  <a:pt x="710407" y="6350000"/>
                </a:cubicBezTo>
                <a:cubicBezTo>
                  <a:pt x="491219" y="6350000"/>
                  <a:pt x="277219" y="6327789"/>
                  <a:pt x="70534" y="6285495"/>
                </a:cubicBezTo>
                <a:lnTo>
                  <a:pt x="0" y="6269216"/>
                </a:lnTo>
                <a:lnTo>
                  <a:pt x="0" y="80784"/>
                </a:lnTo>
                <a:lnTo>
                  <a:pt x="70534" y="64505"/>
                </a:lnTo>
                <a:cubicBezTo>
                  <a:pt x="277219" y="22211"/>
                  <a:pt x="491219" y="0"/>
                  <a:pt x="710407" y="0"/>
                </a:cubicBezTo>
                <a:close/>
              </a:path>
            </a:pathLst>
          </a:cu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3" name="Rectangle: Rounded Corners 92">
            <a:extLst>
              <a:ext uri="{FF2B5EF4-FFF2-40B4-BE49-F238E27FC236}">
                <a16:creationId xmlns:a16="http://schemas.microsoft.com/office/drawing/2014/main" id="{1CF7980E-E9AB-4431-B7C5-FD97A8067FAB}"/>
              </a:ext>
            </a:extLst>
          </p:cNvPr>
          <p:cNvSpPr/>
          <p:nvPr/>
        </p:nvSpPr>
        <p:spPr>
          <a:xfrm>
            <a:off x="2770627" y="769776"/>
            <a:ext cx="5429250" cy="808728"/>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Rectangle: Rounded Corners 52">
            <a:extLst>
              <a:ext uri="{FF2B5EF4-FFF2-40B4-BE49-F238E27FC236}">
                <a16:creationId xmlns:a16="http://schemas.microsoft.com/office/drawing/2014/main" id="{32D74231-F9C5-4C85-B060-7A58D357A5E7}"/>
              </a:ext>
            </a:extLst>
          </p:cNvPr>
          <p:cNvSpPr/>
          <p:nvPr/>
        </p:nvSpPr>
        <p:spPr>
          <a:xfrm>
            <a:off x="2859647" y="2156775"/>
            <a:ext cx="5645081" cy="808728"/>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Oval 51">
            <a:extLst>
              <a:ext uri="{FF2B5EF4-FFF2-40B4-BE49-F238E27FC236}">
                <a16:creationId xmlns:a16="http://schemas.microsoft.com/office/drawing/2014/main" id="{51BE84A6-2755-4BFF-BABE-37F3688F817B}"/>
              </a:ext>
            </a:extLst>
          </p:cNvPr>
          <p:cNvSpPr/>
          <p:nvPr/>
        </p:nvSpPr>
        <p:spPr>
          <a:xfrm>
            <a:off x="2369110" y="2004375"/>
            <a:ext cx="981075" cy="1025190"/>
          </a:xfrm>
          <a:prstGeom prst="ellipse">
            <a:avLst/>
          </a:prstGeom>
          <a:ln w="3810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Oval 89">
            <a:extLst>
              <a:ext uri="{FF2B5EF4-FFF2-40B4-BE49-F238E27FC236}">
                <a16:creationId xmlns:a16="http://schemas.microsoft.com/office/drawing/2014/main" id="{3D8CFFC3-9EB1-4DF4-A9B1-80C583079F05}"/>
              </a:ext>
            </a:extLst>
          </p:cNvPr>
          <p:cNvSpPr/>
          <p:nvPr/>
        </p:nvSpPr>
        <p:spPr>
          <a:xfrm>
            <a:off x="2295610" y="637183"/>
            <a:ext cx="999448" cy="1025189"/>
          </a:xfrm>
          <a:prstGeom prst="ellipse">
            <a:avLst/>
          </a:prstGeom>
          <a:solidFill>
            <a:schemeClr val="accent2"/>
          </a:solidFill>
          <a:ln w="3810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798C88B1-98CD-4148-B53B-85DB24348D46}"/>
              </a:ext>
            </a:extLst>
          </p:cNvPr>
          <p:cNvSpPr>
            <a:spLocks noGrp="1"/>
          </p:cNvSpPr>
          <p:nvPr>
            <p:ph type="title" idx="4294967295"/>
          </p:nvPr>
        </p:nvSpPr>
        <p:spPr>
          <a:xfrm>
            <a:off x="123825" y="1188295"/>
            <a:ext cx="2019300" cy="2769959"/>
          </a:xfrm>
        </p:spPr>
        <p:txBody>
          <a:bodyPr>
            <a:spAutoFit/>
          </a:bodyPr>
          <a:lstStyle/>
          <a:p>
            <a:br>
              <a:rPr lang="en-US" dirty="0">
                <a:solidFill>
                  <a:schemeClr val="bg1"/>
                </a:solidFill>
              </a:rPr>
            </a:br>
            <a:r>
              <a:rPr lang="en-US" altLang="zh-TW" dirty="0">
                <a:solidFill>
                  <a:schemeClr val="bg1"/>
                </a:solidFill>
                <a:sym typeface="Impact"/>
              </a:rPr>
              <a:t>HOW ARE CUSTOMERS BEING UNDERSERVED?</a:t>
            </a:r>
            <a:endParaRPr lang="en-US" dirty="0">
              <a:solidFill>
                <a:schemeClr val="bg1"/>
              </a:solidFill>
            </a:endParaRPr>
          </a:p>
        </p:txBody>
      </p:sp>
      <p:sp>
        <p:nvSpPr>
          <p:cNvPr id="130" name="Rectangle: Rounded Corners 129">
            <a:extLst>
              <a:ext uri="{FF2B5EF4-FFF2-40B4-BE49-F238E27FC236}">
                <a16:creationId xmlns:a16="http://schemas.microsoft.com/office/drawing/2014/main" id="{E02B31C1-9F6C-4FCE-92A7-4E59E018FE37}"/>
              </a:ext>
            </a:extLst>
          </p:cNvPr>
          <p:cNvSpPr/>
          <p:nvPr/>
        </p:nvSpPr>
        <p:spPr>
          <a:xfrm>
            <a:off x="2633072" y="3524249"/>
            <a:ext cx="5429250" cy="711511"/>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Oval 90">
            <a:extLst>
              <a:ext uri="{FF2B5EF4-FFF2-40B4-BE49-F238E27FC236}">
                <a16:creationId xmlns:a16="http://schemas.microsoft.com/office/drawing/2014/main" id="{38712744-78CE-4812-B803-A977F1A31081}"/>
              </a:ext>
            </a:extLst>
          </p:cNvPr>
          <p:cNvSpPr/>
          <p:nvPr/>
        </p:nvSpPr>
        <p:spPr>
          <a:xfrm>
            <a:off x="2142534" y="3371850"/>
            <a:ext cx="981075" cy="981075"/>
          </a:xfrm>
          <a:prstGeom prst="ellipse">
            <a:avLst/>
          </a:prstGeom>
          <a:solidFill>
            <a:schemeClr val="accent3"/>
          </a:solidFill>
          <a:ln w="3810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1" name="TextBox 47">
            <a:extLst>
              <a:ext uri="{FF2B5EF4-FFF2-40B4-BE49-F238E27FC236}">
                <a16:creationId xmlns:a16="http://schemas.microsoft.com/office/drawing/2014/main" id="{B2D2C757-2B33-421C-8D03-6B2765C64D9B}"/>
              </a:ext>
            </a:extLst>
          </p:cNvPr>
          <p:cNvSpPr txBox="1"/>
          <p:nvPr/>
        </p:nvSpPr>
        <p:spPr>
          <a:xfrm>
            <a:off x="3535807" y="648614"/>
            <a:ext cx="4038337" cy="1046440"/>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TW" sz="1150" dirty="0">
              <a:solidFill>
                <a:schemeClr val="bg1"/>
              </a:solidFill>
              <a:sym typeface="Roboto Slab"/>
            </a:endParaRPr>
          </a:p>
          <a:p>
            <a:r>
              <a:rPr lang="en-US" altLang="zh-TW" sz="1150" dirty="0">
                <a:solidFill>
                  <a:schemeClr val="bg1"/>
                </a:solidFill>
                <a:sym typeface="Roboto Slab"/>
              </a:rPr>
              <a:t>It is difficult to reach the tickets page while navigating through the MLB site and can been seen from the fallout for purchases which can be attributed to the fact that MLB groups a lot of other events as well with the tickets page. </a:t>
            </a:r>
            <a:endParaRPr lang="en-US" sz="1150" dirty="0">
              <a:solidFill>
                <a:schemeClr val="bg1"/>
              </a:solidFill>
              <a:sym typeface="Roboto Slab"/>
            </a:endParaRPr>
          </a:p>
          <a:p>
            <a:endParaRPr lang="en-US" sz="1050" dirty="0">
              <a:solidFill>
                <a:schemeClr val="tx1">
                  <a:lumMod val="75000"/>
                  <a:lumOff val="25000"/>
                </a:schemeClr>
              </a:solidFill>
            </a:endParaRPr>
          </a:p>
        </p:txBody>
      </p:sp>
      <p:sp>
        <p:nvSpPr>
          <p:cNvPr id="132" name="TextBox 47">
            <a:extLst>
              <a:ext uri="{FF2B5EF4-FFF2-40B4-BE49-F238E27FC236}">
                <a16:creationId xmlns:a16="http://schemas.microsoft.com/office/drawing/2014/main" id="{3DF6E5C9-AEC2-4571-9468-5448165E7DEF}"/>
              </a:ext>
            </a:extLst>
          </p:cNvPr>
          <p:cNvSpPr txBox="1"/>
          <p:nvPr/>
        </p:nvSpPr>
        <p:spPr>
          <a:xfrm>
            <a:off x="3295058" y="3520837"/>
            <a:ext cx="4449019" cy="69249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TW" sz="1150" dirty="0">
              <a:solidFill>
                <a:schemeClr val="tx1">
                  <a:lumMod val="75000"/>
                  <a:lumOff val="25000"/>
                </a:schemeClr>
              </a:solidFill>
              <a:sym typeface="Roboto Slab"/>
            </a:endParaRPr>
          </a:p>
          <a:p>
            <a:r>
              <a:rPr lang="en-US" altLang="zh-TW" sz="1150" dirty="0">
                <a:solidFill>
                  <a:schemeClr val="tx1">
                    <a:lumMod val="75000"/>
                    <a:lumOff val="25000"/>
                  </a:schemeClr>
                </a:solidFill>
                <a:sym typeface="Roboto Slab"/>
              </a:rPr>
              <a:t>According to the page views, the network tv received less views which could mean that customers are having a hard time reaching it.</a:t>
            </a:r>
            <a:endParaRPr lang="en-US" sz="1150" dirty="0">
              <a:solidFill>
                <a:schemeClr val="tx1">
                  <a:lumMod val="75000"/>
                  <a:lumOff val="25000"/>
                </a:schemeClr>
              </a:solidFill>
              <a:sym typeface="Roboto Slab"/>
            </a:endParaRPr>
          </a:p>
          <a:p>
            <a:endParaRPr lang="en-US" sz="1050" dirty="0">
              <a:solidFill>
                <a:schemeClr val="tx1">
                  <a:lumMod val="75000"/>
                  <a:lumOff val="25000"/>
                </a:schemeClr>
              </a:solidFill>
            </a:endParaRPr>
          </a:p>
        </p:txBody>
      </p:sp>
      <p:sp>
        <p:nvSpPr>
          <p:cNvPr id="133" name="TextBox 47">
            <a:extLst>
              <a:ext uri="{FF2B5EF4-FFF2-40B4-BE49-F238E27FC236}">
                <a16:creationId xmlns:a16="http://schemas.microsoft.com/office/drawing/2014/main" id="{3A8C15A7-C3D8-4731-9868-3BCA4112663E}"/>
              </a:ext>
            </a:extLst>
          </p:cNvPr>
          <p:cNvSpPr txBox="1"/>
          <p:nvPr/>
        </p:nvSpPr>
        <p:spPr>
          <a:xfrm>
            <a:off x="3664435" y="2005310"/>
            <a:ext cx="4374467" cy="1084912"/>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TW" sz="1150" dirty="0">
              <a:solidFill>
                <a:schemeClr val="lt1"/>
              </a:solidFill>
              <a:latin typeface="Roboto Slab"/>
              <a:ea typeface="Roboto Slab"/>
              <a:cs typeface="Roboto Slab"/>
              <a:sym typeface="Roboto Slab"/>
            </a:endParaRPr>
          </a:p>
          <a:p>
            <a:r>
              <a:rPr lang="en-US" altLang="zh-TW" sz="1150" dirty="0">
                <a:solidFill>
                  <a:schemeClr val="tx1">
                    <a:lumMod val="75000"/>
                    <a:lumOff val="25000"/>
                  </a:schemeClr>
                </a:solidFill>
                <a:sym typeface="Roboto Slab"/>
              </a:rPr>
              <a:t>After going through the </a:t>
            </a:r>
            <a:r>
              <a:rPr lang="en-US" altLang="zh-TW" sz="1150" b="1" dirty="0">
                <a:solidFill>
                  <a:schemeClr val="tx1">
                    <a:lumMod val="75000"/>
                    <a:lumOff val="25000"/>
                  </a:schemeClr>
                </a:solidFill>
                <a:sym typeface="Roboto Slab"/>
              </a:rPr>
              <a:t>Internal Search Terms </a:t>
            </a:r>
            <a:r>
              <a:rPr lang="en-US" altLang="zh-TW" sz="1150" dirty="0">
                <a:solidFill>
                  <a:schemeClr val="tx1">
                    <a:lumMod val="75000"/>
                    <a:lumOff val="25000"/>
                  </a:schemeClr>
                </a:solidFill>
                <a:sym typeface="Roboto Slab"/>
              </a:rPr>
              <a:t>for MLB in Adobe Analytics, it was observed that only players names were found in it which can be attributed to the fact that </a:t>
            </a:r>
            <a:r>
              <a:rPr lang="en-US" altLang="zh-TW" sz="1150" b="1" dirty="0">
                <a:solidFill>
                  <a:schemeClr val="tx1">
                    <a:lumMod val="75000"/>
                    <a:lumOff val="25000"/>
                  </a:schemeClr>
                </a:solidFill>
                <a:sym typeface="Roboto Slab"/>
              </a:rPr>
              <a:t>MLB does not have a General Search on its website.</a:t>
            </a:r>
            <a:endParaRPr lang="en-US" sz="1150" b="1" dirty="0">
              <a:solidFill>
                <a:schemeClr val="tx1">
                  <a:lumMod val="75000"/>
                  <a:lumOff val="25000"/>
                </a:schemeClr>
              </a:solidFill>
              <a:sym typeface="Roboto Slab"/>
            </a:endParaRPr>
          </a:p>
          <a:p>
            <a:endParaRPr lang="en-US" sz="1050" dirty="0">
              <a:solidFill>
                <a:schemeClr val="tx1">
                  <a:lumMod val="75000"/>
                  <a:lumOff val="25000"/>
                </a:schemeClr>
              </a:solidFill>
            </a:endParaRPr>
          </a:p>
        </p:txBody>
      </p:sp>
      <p:grpSp>
        <p:nvGrpSpPr>
          <p:cNvPr id="38" name="Group 37">
            <a:extLst>
              <a:ext uri="{FF2B5EF4-FFF2-40B4-BE49-F238E27FC236}">
                <a16:creationId xmlns:a16="http://schemas.microsoft.com/office/drawing/2014/main" id="{F6A9DF0C-9E81-8C4D-9770-BCCDAF474D79}"/>
              </a:ext>
            </a:extLst>
          </p:cNvPr>
          <p:cNvGrpSpPr/>
          <p:nvPr/>
        </p:nvGrpSpPr>
        <p:grpSpPr>
          <a:xfrm>
            <a:off x="2440327" y="3685435"/>
            <a:ext cx="492066" cy="441741"/>
            <a:chOff x="2611438" y="2792413"/>
            <a:chExt cx="285750" cy="287338"/>
          </a:xfrm>
          <a:solidFill>
            <a:schemeClr val="accent1"/>
          </a:solidFill>
        </p:grpSpPr>
        <p:sp>
          <p:nvSpPr>
            <p:cNvPr id="39" name="Freeform 4899">
              <a:extLst>
                <a:ext uri="{FF2B5EF4-FFF2-40B4-BE49-F238E27FC236}">
                  <a16:creationId xmlns:a16="http://schemas.microsoft.com/office/drawing/2014/main" id="{16A3993D-3093-954F-88BD-34368A87C34F}"/>
                </a:ext>
              </a:extLst>
            </p:cNvPr>
            <p:cNvSpPr>
              <a:spLocks/>
            </p:cNvSpPr>
            <p:nvPr/>
          </p:nvSpPr>
          <p:spPr bwMode="auto">
            <a:xfrm>
              <a:off x="2611438" y="2849563"/>
              <a:ext cx="247650" cy="144463"/>
            </a:xfrm>
            <a:custGeom>
              <a:avLst/>
              <a:gdLst>
                <a:gd name="T0" fmla="*/ 692 w 780"/>
                <a:gd name="T1" fmla="*/ 223 h 451"/>
                <a:gd name="T2" fmla="*/ 780 w 780"/>
                <a:gd name="T3" fmla="*/ 312 h 451"/>
                <a:gd name="T4" fmla="*/ 780 w 780"/>
                <a:gd name="T5" fmla="*/ 0 h 451"/>
                <a:gd name="T6" fmla="*/ 0 w 780"/>
                <a:gd name="T7" fmla="*/ 0 h 451"/>
                <a:gd name="T8" fmla="*/ 0 w 780"/>
                <a:gd name="T9" fmla="*/ 360 h 451"/>
                <a:gd name="T10" fmla="*/ 0 w 780"/>
                <a:gd name="T11" fmla="*/ 370 h 451"/>
                <a:gd name="T12" fmla="*/ 2 w 780"/>
                <a:gd name="T13" fmla="*/ 378 h 451"/>
                <a:gd name="T14" fmla="*/ 4 w 780"/>
                <a:gd name="T15" fmla="*/ 387 h 451"/>
                <a:gd name="T16" fmla="*/ 7 w 780"/>
                <a:gd name="T17" fmla="*/ 395 h 451"/>
                <a:gd name="T18" fmla="*/ 10 w 780"/>
                <a:gd name="T19" fmla="*/ 403 h 451"/>
                <a:gd name="T20" fmla="*/ 15 w 780"/>
                <a:gd name="T21" fmla="*/ 410 h 451"/>
                <a:gd name="T22" fmla="*/ 21 w 780"/>
                <a:gd name="T23" fmla="*/ 417 h 451"/>
                <a:gd name="T24" fmla="*/ 26 w 780"/>
                <a:gd name="T25" fmla="*/ 424 h 451"/>
                <a:gd name="T26" fmla="*/ 32 w 780"/>
                <a:gd name="T27" fmla="*/ 430 h 451"/>
                <a:gd name="T28" fmla="*/ 39 w 780"/>
                <a:gd name="T29" fmla="*/ 435 h 451"/>
                <a:gd name="T30" fmla="*/ 47 w 780"/>
                <a:gd name="T31" fmla="*/ 439 h 451"/>
                <a:gd name="T32" fmla="*/ 55 w 780"/>
                <a:gd name="T33" fmla="*/ 443 h 451"/>
                <a:gd name="T34" fmla="*/ 63 w 780"/>
                <a:gd name="T35" fmla="*/ 446 h 451"/>
                <a:gd name="T36" fmla="*/ 72 w 780"/>
                <a:gd name="T37" fmla="*/ 448 h 451"/>
                <a:gd name="T38" fmla="*/ 81 w 780"/>
                <a:gd name="T39" fmla="*/ 450 h 451"/>
                <a:gd name="T40" fmla="*/ 90 w 780"/>
                <a:gd name="T41" fmla="*/ 451 h 451"/>
                <a:gd name="T42" fmla="*/ 402 w 780"/>
                <a:gd name="T43" fmla="*/ 451 h 451"/>
                <a:gd name="T44" fmla="*/ 403 w 780"/>
                <a:gd name="T45" fmla="*/ 450 h 451"/>
                <a:gd name="T46" fmla="*/ 404 w 780"/>
                <a:gd name="T47" fmla="*/ 448 h 451"/>
                <a:gd name="T48" fmla="*/ 629 w 780"/>
                <a:gd name="T49" fmla="*/ 223 h 451"/>
                <a:gd name="T50" fmla="*/ 636 w 780"/>
                <a:gd name="T51" fmla="*/ 218 h 451"/>
                <a:gd name="T52" fmla="*/ 644 w 780"/>
                <a:gd name="T53" fmla="*/ 213 h 451"/>
                <a:gd name="T54" fmla="*/ 652 w 780"/>
                <a:gd name="T55" fmla="*/ 211 h 451"/>
                <a:gd name="T56" fmla="*/ 661 w 780"/>
                <a:gd name="T57" fmla="*/ 210 h 451"/>
                <a:gd name="T58" fmla="*/ 669 w 780"/>
                <a:gd name="T59" fmla="*/ 211 h 451"/>
                <a:gd name="T60" fmla="*/ 677 w 780"/>
                <a:gd name="T61" fmla="*/ 213 h 451"/>
                <a:gd name="T62" fmla="*/ 685 w 780"/>
                <a:gd name="T63" fmla="*/ 218 h 451"/>
                <a:gd name="T64" fmla="*/ 692 w 780"/>
                <a:gd name="T65" fmla="*/ 223 h 451"/>
                <a:gd name="T66" fmla="*/ 692 w 780"/>
                <a:gd name="T67" fmla="*/ 223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0" h="451">
                  <a:moveTo>
                    <a:pt x="692" y="223"/>
                  </a:moveTo>
                  <a:lnTo>
                    <a:pt x="780" y="312"/>
                  </a:lnTo>
                  <a:lnTo>
                    <a:pt x="780" y="0"/>
                  </a:lnTo>
                  <a:lnTo>
                    <a:pt x="0" y="0"/>
                  </a:lnTo>
                  <a:lnTo>
                    <a:pt x="0" y="360"/>
                  </a:lnTo>
                  <a:lnTo>
                    <a:pt x="0" y="370"/>
                  </a:lnTo>
                  <a:lnTo>
                    <a:pt x="2" y="378"/>
                  </a:lnTo>
                  <a:lnTo>
                    <a:pt x="4" y="387"/>
                  </a:lnTo>
                  <a:lnTo>
                    <a:pt x="7" y="395"/>
                  </a:lnTo>
                  <a:lnTo>
                    <a:pt x="10" y="403"/>
                  </a:lnTo>
                  <a:lnTo>
                    <a:pt x="15" y="410"/>
                  </a:lnTo>
                  <a:lnTo>
                    <a:pt x="21" y="417"/>
                  </a:lnTo>
                  <a:lnTo>
                    <a:pt x="26" y="424"/>
                  </a:lnTo>
                  <a:lnTo>
                    <a:pt x="32" y="430"/>
                  </a:lnTo>
                  <a:lnTo>
                    <a:pt x="39" y="435"/>
                  </a:lnTo>
                  <a:lnTo>
                    <a:pt x="47" y="439"/>
                  </a:lnTo>
                  <a:lnTo>
                    <a:pt x="55" y="443"/>
                  </a:lnTo>
                  <a:lnTo>
                    <a:pt x="63" y="446"/>
                  </a:lnTo>
                  <a:lnTo>
                    <a:pt x="72" y="448"/>
                  </a:lnTo>
                  <a:lnTo>
                    <a:pt x="81" y="450"/>
                  </a:lnTo>
                  <a:lnTo>
                    <a:pt x="90" y="451"/>
                  </a:lnTo>
                  <a:lnTo>
                    <a:pt x="402" y="451"/>
                  </a:lnTo>
                  <a:lnTo>
                    <a:pt x="403" y="450"/>
                  </a:lnTo>
                  <a:lnTo>
                    <a:pt x="404" y="448"/>
                  </a:lnTo>
                  <a:lnTo>
                    <a:pt x="629" y="223"/>
                  </a:lnTo>
                  <a:lnTo>
                    <a:pt x="636" y="218"/>
                  </a:lnTo>
                  <a:lnTo>
                    <a:pt x="644" y="213"/>
                  </a:lnTo>
                  <a:lnTo>
                    <a:pt x="652" y="211"/>
                  </a:lnTo>
                  <a:lnTo>
                    <a:pt x="661" y="210"/>
                  </a:lnTo>
                  <a:lnTo>
                    <a:pt x="669" y="211"/>
                  </a:lnTo>
                  <a:lnTo>
                    <a:pt x="677" y="213"/>
                  </a:lnTo>
                  <a:lnTo>
                    <a:pt x="685" y="218"/>
                  </a:lnTo>
                  <a:lnTo>
                    <a:pt x="692" y="223"/>
                  </a:lnTo>
                  <a:lnTo>
                    <a:pt x="692"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70000" lnSpcReduction="20000"/>
            </a:bodyPr>
            <a:lstStyle/>
            <a:p>
              <a:endParaRPr lang="en-US"/>
            </a:p>
          </p:txBody>
        </p:sp>
        <p:sp>
          <p:nvSpPr>
            <p:cNvPr id="40" name="Freeform 4900">
              <a:extLst>
                <a:ext uri="{FF2B5EF4-FFF2-40B4-BE49-F238E27FC236}">
                  <a16:creationId xmlns:a16="http://schemas.microsoft.com/office/drawing/2014/main" id="{63CC44FC-3360-9E40-A684-E26DD4674018}"/>
                </a:ext>
              </a:extLst>
            </p:cNvPr>
            <p:cNvSpPr>
              <a:spLocks noEditPoints="1"/>
            </p:cNvSpPr>
            <p:nvPr/>
          </p:nvSpPr>
          <p:spPr bwMode="auto">
            <a:xfrm>
              <a:off x="2611438" y="2792413"/>
              <a:ext cx="247650" cy="47625"/>
            </a:xfrm>
            <a:custGeom>
              <a:avLst/>
              <a:gdLst>
                <a:gd name="T0" fmla="*/ 288 w 780"/>
                <a:gd name="T1" fmla="*/ 118 h 150"/>
                <a:gd name="T2" fmla="*/ 275 w 780"/>
                <a:gd name="T3" fmla="*/ 106 h 150"/>
                <a:gd name="T4" fmla="*/ 270 w 780"/>
                <a:gd name="T5" fmla="*/ 90 h 150"/>
                <a:gd name="T6" fmla="*/ 275 w 780"/>
                <a:gd name="T7" fmla="*/ 73 h 150"/>
                <a:gd name="T8" fmla="*/ 288 w 780"/>
                <a:gd name="T9" fmla="*/ 62 h 150"/>
                <a:gd name="T10" fmla="*/ 307 w 780"/>
                <a:gd name="T11" fmla="*/ 60 h 150"/>
                <a:gd name="T12" fmla="*/ 322 w 780"/>
                <a:gd name="T13" fmla="*/ 68 h 150"/>
                <a:gd name="T14" fmla="*/ 330 w 780"/>
                <a:gd name="T15" fmla="*/ 84 h 150"/>
                <a:gd name="T16" fmla="*/ 328 w 780"/>
                <a:gd name="T17" fmla="*/ 102 h 150"/>
                <a:gd name="T18" fmla="*/ 317 w 780"/>
                <a:gd name="T19" fmla="*/ 114 h 150"/>
                <a:gd name="T20" fmla="*/ 300 w 780"/>
                <a:gd name="T21" fmla="*/ 120 h 150"/>
                <a:gd name="T22" fmla="*/ 204 w 780"/>
                <a:gd name="T23" fmla="*/ 119 h 150"/>
                <a:gd name="T24" fmla="*/ 189 w 780"/>
                <a:gd name="T25" fmla="*/ 111 h 150"/>
                <a:gd name="T26" fmla="*/ 180 w 780"/>
                <a:gd name="T27" fmla="*/ 96 h 150"/>
                <a:gd name="T28" fmla="*/ 183 w 780"/>
                <a:gd name="T29" fmla="*/ 78 h 150"/>
                <a:gd name="T30" fmla="*/ 193 w 780"/>
                <a:gd name="T31" fmla="*/ 64 h 150"/>
                <a:gd name="T32" fmla="*/ 211 w 780"/>
                <a:gd name="T33" fmla="*/ 60 h 150"/>
                <a:gd name="T34" fmla="*/ 227 w 780"/>
                <a:gd name="T35" fmla="*/ 64 h 150"/>
                <a:gd name="T36" fmla="*/ 238 w 780"/>
                <a:gd name="T37" fmla="*/ 78 h 150"/>
                <a:gd name="T38" fmla="*/ 239 w 780"/>
                <a:gd name="T39" fmla="*/ 96 h 150"/>
                <a:gd name="T40" fmla="*/ 231 w 780"/>
                <a:gd name="T41" fmla="*/ 111 h 150"/>
                <a:gd name="T42" fmla="*/ 216 w 780"/>
                <a:gd name="T43" fmla="*/ 119 h 150"/>
                <a:gd name="T44" fmla="*/ 120 w 780"/>
                <a:gd name="T45" fmla="*/ 120 h 150"/>
                <a:gd name="T46" fmla="*/ 103 w 780"/>
                <a:gd name="T47" fmla="*/ 114 h 150"/>
                <a:gd name="T48" fmla="*/ 92 w 780"/>
                <a:gd name="T49" fmla="*/ 102 h 150"/>
                <a:gd name="T50" fmla="*/ 90 w 780"/>
                <a:gd name="T51" fmla="*/ 83 h 150"/>
                <a:gd name="T52" fmla="*/ 98 w 780"/>
                <a:gd name="T53" fmla="*/ 68 h 150"/>
                <a:gd name="T54" fmla="*/ 114 w 780"/>
                <a:gd name="T55" fmla="*/ 60 h 150"/>
                <a:gd name="T56" fmla="*/ 132 w 780"/>
                <a:gd name="T57" fmla="*/ 62 h 150"/>
                <a:gd name="T58" fmla="*/ 145 w 780"/>
                <a:gd name="T59" fmla="*/ 73 h 150"/>
                <a:gd name="T60" fmla="*/ 150 w 780"/>
                <a:gd name="T61" fmla="*/ 90 h 150"/>
                <a:gd name="T62" fmla="*/ 145 w 780"/>
                <a:gd name="T63" fmla="*/ 106 h 150"/>
                <a:gd name="T64" fmla="*/ 132 w 780"/>
                <a:gd name="T65" fmla="*/ 118 h 150"/>
                <a:gd name="T66" fmla="*/ 120 w 780"/>
                <a:gd name="T67" fmla="*/ 120 h 150"/>
                <a:gd name="T68" fmla="*/ 779 w 780"/>
                <a:gd name="T69" fmla="*/ 71 h 150"/>
                <a:gd name="T70" fmla="*/ 770 w 780"/>
                <a:gd name="T71" fmla="*/ 47 h 150"/>
                <a:gd name="T72" fmla="*/ 755 w 780"/>
                <a:gd name="T73" fmla="*/ 26 h 150"/>
                <a:gd name="T74" fmla="*/ 734 w 780"/>
                <a:gd name="T75" fmla="*/ 10 h 150"/>
                <a:gd name="T76" fmla="*/ 709 w 780"/>
                <a:gd name="T77" fmla="*/ 1 h 150"/>
                <a:gd name="T78" fmla="*/ 90 w 780"/>
                <a:gd name="T79" fmla="*/ 0 h 150"/>
                <a:gd name="T80" fmla="*/ 63 w 780"/>
                <a:gd name="T81" fmla="*/ 3 h 150"/>
                <a:gd name="T82" fmla="*/ 39 w 780"/>
                <a:gd name="T83" fmla="*/ 15 h 150"/>
                <a:gd name="T84" fmla="*/ 21 w 780"/>
                <a:gd name="T85" fmla="*/ 32 h 150"/>
                <a:gd name="T86" fmla="*/ 7 w 780"/>
                <a:gd name="T87" fmla="*/ 54 h 150"/>
                <a:gd name="T88" fmla="*/ 0 w 780"/>
                <a:gd name="T89" fmla="*/ 81 h 150"/>
                <a:gd name="T90" fmla="*/ 780 w 780"/>
                <a:gd name="T9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0" h="150">
                  <a:moveTo>
                    <a:pt x="300" y="120"/>
                  </a:moveTo>
                  <a:lnTo>
                    <a:pt x="294" y="119"/>
                  </a:lnTo>
                  <a:lnTo>
                    <a:pt x="288" y="118"/>
                  </a:lnTo>
                  <a:lnTo>
                    <a:pt x="284" y="114"/>
                  </a:lnTo>
                  <a:lnTo>
                    <a:pt x="279" y="111"/>
                  </a:lnTo>
                  <a:lnTo>
                    <a:pt x="275" y="106"/>
                  </a:lnTo>
                  <a:lnTo>
                    <a:pt x="273" y="102"/>
                  </a:lnTo>
                  <a:lnTo>
                    <a:pt x="271" y="96"/>
                  </a:lnTo>
                  <a:lnTo>
                    <a:pt x="270" y="90"/>
                  </a:lnTo>
                  <a:lnTo>
                    <a:pt x="271" y="83"/>
                  </a:lnTo>
                  <a:lnTo>
                    <a:pt x="273" y="78"/>
                  </a:lnTo>
                  <a:lnTo>
                    <a:pt x="275" y="73"/>
                  </a:lnTo>
                  <a:lnTo>
                    <a:pt x="279" y="68"/>
                  </a:lnTo>
                  <a:lnTo>
                    <a:pt x="284" y="64"/>
                  </a:lnTo>
                  <a:lnTo>
                    <a:pt x="288" y="62"/>
                  </a:lnTo>
                  <a:lnTo>
                    <a:pt x="294" y="60"/>
                  </a:lnTo>
                  <a:lnTo>
                    <a:pt x="300" y="60"/>
                  </a:lnTo>
                  <a:lnTo>
                    <a:pt x="307" y="60"/>
                  </a:lnTo>
                  <a:lnTo>
                    <a:pt x="311" y="62"/>
                  </a:lnTo>
                  <a:lnTo>
                    <a:pt x="317" y="64"/>
                  </a:lnTo>
                  <a:lnTo>
                    <a:pt x="322" y="68"/>
                  </a:lnTo>
                  <a:lnTo>
                    <a:pt x="325" y="73"/>
                  </a:lnTo>
                  <a:lnTo>
                    <a:pt x="328" y="78"/>
                  </a:lnTo>
                  <a:lnTo>
                    <a:pt x="330" y="84"/>
                  </a:lnTo>
                  <a:lnTo>
                    <a:pt x="330" y="90"/>
                  </a:lnTo>
                  <a:lnTo>
                    <a:pt x="330" y="96"/>
                  </a:lnTo>
                  <a:lnTo>
                    <a:pt x="328" y="102"/>
                  </a:lnTo>
                  <a:lnTo>
                    <a:pt x="325" y="106"/>
                  </a:lnTo>
                  <a:lnTo>
                    <a:pt x="322" y="111"/>
                  </a:lnTo>
                  <a:lnTo>
                    <a:pt x="317" y="114"/>
                  </a:lnTo>
                  <a:lnTo>
                    <a:pt x="311" y="118"/>
                  </a:lnTo>
                  <a:lnTo>
                    <a:pt x="307" y="119"/>
                  </a:lnTo>
                  <a:lnTo>
                    <a:pt x="300" y="120"/>
                  </a:lnTo>
                  <a:lnTo>
                    <a:pt x="300" y="120"/>
                  </a:lnTo>
                  <a:close/>
                  <a:moveTo>
                    <a:pt x="211" y="120"/>
                  </a:moveTo>
                  <a:lnTo>
                    <a:pt x="204" y="119"/>
                  </a:lnTo>
                  <a:lnTo>
                    <a:pt x="199" y="118"/>
                  </a:lnTo>
                  <a:lnTo>
                    <a:pt x="193" y="114"/>
                  </a:lnTo>
                  <a:lnTo>
                    <a:pt x="189" y="111"/>
                  </a:lnTo>
                  <a:lnTo>
                    <a:pt x="185" y="106"/>
                  </a:lnTo>
                  <a:lnTo>
                    <a:pt x="183" y="102"/>
                  </a:lnTo>
                  <a:lnTo>
                    <a:pt x="180" y="96"/>
                  </a:lnTo>
                  <a:lnTo>
                    <a:pt x="180" y="90"/>
                  </a:lnTo>
                  <a:lnTo>
                    <a:pt x="180" y="83"/>
                  </a:lnTo>
                  <a:lnTo>
                    <a:pt x="183" y="78"/>
                  </a:lnTo>
                  <a:lnTo>
                    <a:pt x="185" y="73"/>
                  </a:lnTo>
                  <a:lnTo>
                    <a:pt x="189" y="68"/>
                  </a:lnTo>
                  <a:lnTo>
                    <a:pt x="193" y="64"/>
                  </a:lnTo>
                  <a:lnTo>
                    <a:pt x="199" y="62"/>
                  </a:lnTo>
                  <a:lnTo>
                    <a:pt x="204" y="60"/>
                  </a:lnTo>
                  <a:lnTo>
                    <a:pt x="211" y="60"/>
                  </a:lnTo>
                  <a:lnTo>
                    <a:pt x="216" y="60"/>
                  </a:lnTo>
                  <a:lnTo>
                    <a:pt x="222" y="62"/>
                  </a:lnTo>
                  <a:lnTo>
                    <a:pt x="227" y="64"/>
                  </a:lnTo>
                  <a:lnTo>
                    <a:pt x="231" y="68"/>
                  </a:lnTo>
                  <a:lnTo>
                    <a:pt x="235" y="73"/>
                  </a:lnTo>
                  <a:lnTo>
                    <a:pt x="238" y="78"/>
                  </a:lnTo>
                  <a:lnTo>
                    <a:pt x="239" y="84"/>
                  </a:lnTo>
                  <a:lnTo>
                    <a:pt x="241" y="90"/>
                  </a:lnTo>
                  <a:lnTo>
                    <a:pt x="239" y="96"/>
                  </a:lnTo>
                  <a:lnTo>
                    <a:pt x="238" y="102"/>
                  </a:lnTo>
                  <a:lnTo>
                    <a:pt x="235" y="106"/>
                  </a:lnTo>
                  <a:lnTo>
                    <a:pt x="231" y="111"/>
                  </a:lnTo>
                  <a:lnTo>
                    <a:pt x="227" y="114"/>
                  </a:lnTo>
                  <a:lnTo>
                    <a:pt x="222" y="118"/>
                  </a:lnTo>
                  <a:lnTo>
                    <a:pt x="216" y="119"/>
                  </a:lnTo>
                  <a:lnTo>
                    <a:pt x="211" y="120"/>
                  </a:lnTo>
                  <a:lnTo>
                    <a:pt x="211" y="120"/>
                  </a:lnTo>
                  <a:close/>
                  <a:moveTo>
                    <a:pt x="120" y="120"/>
                  </a:moveTo>
                  <a:lnTo>
                    <a:pt x="114" y="119"/>
                  </a:lnTo>
                  <a:lnTo>
                    <a:pt x="109" y="118"/>
                  </a:lnTo>
                  <a:lnTo>
                    <a:pt x="103" y="114"/>
                  </a:lnTo>
                  <a:lnTo>
                    <a:pt x="98" y="111"/>
                  </a:lnTo>
                  <a:lnTo>
                    <a:pt x="95" y="106"/>
                  </a:lnTo>
                  <a:lnTo>
                    <a:pt x="92" y="102"/>
                  </a:lnTo>
                  <a:lnTo>
                    <a:pt x="90" y="96"/>
                  </a:lnTo>
                  <a:lnTo>
                    <a:pt x="90" y="90"/>
                  </a:lnTo>
                  <a:lnTo>
                    <a:pt x="90" y="83"/>
                  </a:lnTo>
                  <a:lnTo>
                    <a:pt x="92" y="78"/>
                  </a:lnTo>
                  <a:lnTo>
                    <a:pt x="95" y="73"/>
                  </a:lnTo>
                  <a:lnTo>
                    <a:pt x="98" y="68"/>
                  </a:lnTo>
                  <a:lnTo>
                    <a:pt x="103" y="64"/>
                  </a:lnTo>
                  <a:lnTo>
                    <a:pt x="109" y="62"/>
                  </a:lnTo>
                  <a:lnTo>
                    <a:pt x="114" y="60"/>
                  </a:lnTo>
                  <a:lnTo>
                    <a:pt x="120" y="60"/>
                  </a:lnTo>
                  <a:lnTo>
                    <a:pt x="126" y="60"/>
                  </a:lnTo>
                  <a:lnTo>
                    <a:pt x="132" y="62"/>
                  </a:lnTo>
                  <a:lnTo>
                    <a:pt x="136" y="64"/>
                  </a:lnTo>
                  <a:lnTo>
                    <a:pt x="141" y="68"/>
                  </a:lnTo>
                  <a:lnTo>
                    <a:pt x="145" y="73"/>
                  </a:lnTo>
                  <a:lnTo>
                    <a:pt x="148" y="78"/>
                  </a:lnTo>
                  <a:lnTo>
                    <a:pt x="149" y="84"/>
                  </a:lnTo>
                  <a:lnTo>
                    <a:pt x="150" y="90"/>
                  </a:lnTo>
                  <a:lnTo>
                    <a:pt x="149" y="96"/>
                  </a:lnTo>
                  <a:lnTo>
                    <a:pt x="148" y="102"/>
                  </a:lnTo>
                  <a:lnTo>
                    <a:pt x="145" y="106"/>
                  </a:lnTo>
                  <a:lnTo>
                    <a:pt x="141" y="111"/>
                  </a:lnTo>
                  <a:lnTo>
                    <a:pt x="136" y="114"/>
                  </a:lnTo>
                  <a:lnTo>
                    <a:pt x="132" y="118"/>
                  </a:lnTo>
                  <a:lnTo>
                    <a:pt x="126" y="119"/>
                  </a:lnTo>
                  <a:lnTo>
                    <a:pt x="120" y="120"/>
                  </a:lnTo>
                  <a:lnTo>
                    <a:pt x="120" y="120"/>
                  </a:lnTo>
                  <a:close/>
                  <a:moveTo>
                    <a:pt x="780" y="90"/>
                  </a:moveTo>
                  <a:lnTo>
                    <a:pt x="780" y="81"/>
                  </a:lnTo>
                  <a:lnTo>
                    <a:pt x="779" y="71"/>
                  </a:lnTo>
                  <a:lnTo>
                    <a:pt x="777" y="63"/>
                  </a:lnTo>
                  <a:lnTo>
                    <a:pt x="773" y="54"/>
                  </a:lnTo>
                  <a:lnTo>
                    <a:pt x="770" y="47"/>
                  </a:lnTo>
                  <a:lnTo>
                    <a:pt x="765" y="39"/>
                  </a:lnTo>
                  <a:lnTo>
                    <a:pt x="761" y="32"/>
                  </a:lnTo>
                  <a:lnTo>
                    <a:pt x="755" y="26"/>
                  </a:lnTo>
                  <a:lnTo>
                    <a:pt x="748" y="20"/>
                  </a:lnTo>
                  <a:lnTo>
                    <a:pt x="741" y="15"/>
                  </a:lnTo>
                  <a:lnTo>
                    <a:pt x="734" y="10"/>
                  </a:lnTo>
                  <a:lnTo>
                    <a:pt x="726" y="7"/>
                  </a:lnTo>
                  <a:lnTo>
                    <a:pt x="718" y="3"/>
                  </a:lnTo>
                  <a:lnTo>
                    <a:pt x="709" y="1"/>
                  </a:lnTo>
                  <a:lnTo>
                    <a:pt x="701" y="0"/>
                  </a:lnTo>
                  <a:lnTo>
                    <a:pt x="691" y="0"/>
                  </a:lnTo>
                  <a:lnTo>
                    <a:pt x="90" y="0"/>
                  </a:lnTo>
                  <a:lnTo>
                    <a:pt x="81" y="0"/>
                  </a:lnTo>
                  <a:lnTo>
                    <a:pt x="72" y="1"/>
                  </a:lnTo>
                  <a:lnTo>
                    <a:pt x="63" y="3"/>
                  </a:lnTo>
                  <a:lnTo>
                    <a:pt x="55" y="7"/>
                  </a:lnTo>
                  <a:lnTo>
                    <a:pt x="47" y="10"/>
                  </a:lnTo>
                  <a:lnTo>
                    <a:pt x="39" y="15"/>
                  </a:lnTo>
                  <a:lnTo>
                    <a:pt x="32" y="20"/>
                  </a:lnTo>
                  <a:lnTo>
                    <a:pt x="26" y="26"/>
                  </a:lnTo>
                  <a:lnTo>
                    <a:pt x="21" y="32"/>
                  </a:lnTo>
                  <a:lnTo>
                    <a:pt x="15" y="39"/>
                  </a:lnTo>
                  <a:lnTo>
                    <a:pt x="10" y="47"/>
                  </a:lnTo>
                  <a:lnTo>
                    <a:pt x="7" y="54"/>
                  </a:lnTo>
                  <a:lnTo>
                    <a:pt x="4" y="63"/>
                  </a:lnTo>
                  <a:lnTo>
                    <a:pt x="2" y="71"/>
                  </a:lnTo>
                  <a:lnTo>
                    <a:pt x="0" y="81"/>
                  </a:lnTo>
                  <a:lnTo>
                    <a:pt x="0" y="90"/>
                  </a:lnTo>
                  <a:lnTo>
                    <a:pt x="0" y="150"/>
                  </a:lnTo>
                  <a:lnTo>
                    <a:pt x="780" y="150"/>
                  </a:lnTo>
                  <a:lnTo>
                    <a:pt x="78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endParaRPr lang="en-US"/>
            </a:p>
          </p:txBody>
        </p:sp>
        <p:sp>
          <p:nvSpPr>
            <p:cNvPr id="41" name="Freeform 4901">
              <a:extLst>
                <a:ext uri="{FF2B5EF4-FFF2-40B4-BE49-F238E27FC236}">
                  <a16:creationId xmlns:a16="http://schemas.microsoft.com/office/drawing/2014/main" id="{16CD961B-17EC-934C-B4E0-AA2AD17E94FE}"/>
                </a:ext>
              </a:extLst>
            </p:cNvPr>
            <p:cNvSpPr>
              <a:spLocks/>
            </p:cNvSpPr>
            <p:nvPr/>
          </p:nvSpPr>
          <p:spPr bwMode="auto">
            <a:xfrm>
              <a:off x="2744788" y="2925763"/>
              <a:ext cx="152400" cy="153988"/>
            </a:xfrm>
            <a:custGeom>
              <a:avLst/>
              <a:gdLst>
                <a:gd name="T0" fmla="*/ 479 w 481"/>
                <a:gd name="T1" fmla="*/ 232 h 481"/>
                <a:gd name="T2" fmla="*/ 360 w 481"/>
                <a:gd name="T3" fmla="*/ 113 h 481"/>
                <a:gd name="T4" fmla="*/ 247 w 481"/>
                <a:gd name="T5" fmla="*/ 1 h 481"/>
                <a:gd name="T6" fmla="*/ 235 w 481"/>
                <a:gd name="T7" fmla="*/ 1 h 481"/>
                <a:gd name="T8" fmla="*/ 25 w 481"/>
                <a:gd name="T9" fmla="*/ 211 h 481"/>
                <a:gd name="T10" fmla="*/ 3 w 481"/>
                <a:gd name="T11" fmla="*/ 232 h 481"/>
                <a:gd name="T12" fmla="*/ 0 w 481"/>
                <a:gd name="T13" fmla="*/ 237 h 481"/>
                <a:gd name="T14" fmla="*/ 0 w 481"/>
                <a:gd name="T15" fmla="*/ 243 h 481"/>
                <a:gd name="T16" fmla="*/ 3 w 481"/>
                <a:gd name="T17" fmla="*/ 249 h 481"/>
                <a:gd name="T18" fmla="*/ 5 w 481"/>
                <a:gd name="T19" fmla="*/ 251 h 481"/>
                <a:gd name="T20" fmla="*/ 9 w 481"/>
                <a:gd name="T21" fmla="*/ 254 h 481"/>
                <a:gd name="T22" fmla="*/ 21 w 481"/>
                <a:gd name="T23" fmla="*/ 254 h 481"/>
                <a:gd name="T24" fmla="*/ 26 w 481"/>
                <a:gd name="T25" fmla="*/ 251 h 481"/>
                <a:gd name="T26" fmla="*/ 33 w 481"/>
                <a:gd name="T27" fmla="*/ 243 h 481"/>
                <a:gd name="T28" fmla="*/ 60 w 481"/>
                <a:gd name="T29" fmla="*/ 240 h 481"/>
                <a:gd name="T30" fmla="*/ 62 w 481"/>
                <a:gd name="T31" fmla="*/ 471 h 481"/>
                <a:gd name="T32" fmla="*/ 70 w 481"/>
                <a:gd name="T33" fmla="*/ 479 h 481"/>
                <a:gd name="T34" fmla="*/ 166 w 481"/>
                <a:gd name="T35" fmla="*/ 481 h 481"/>
                <a:gd name="T36" fmla="*/ 176 w 481"/>
                <a:gd name="T37" fmla="*/ 476 h 481"/>
                <a:gd name="T38" fmla="*/ 181 w 481"/>
                <a:gd name="T39" fmla="*/ 466 h 481"/>
                <a:gd name="T40" fmla="*/ 301 w 481"/>
                <a:gd name="T41" fmla="*/ 330 h 481"/>
                <a:gd name="T42" fmla="*/ 303 w 481"/>
                <a:gd name="T43" fmla="*/ 471 h 481"/>
                <a:gd name="T44" fmla="*/ 309 w 481"/>
                <a:gd name="T45" fmla="*/ 479 h 481"/>
                <a:gd name="T46" fmla="*/ 406 w 481"/>
                <a:gd name="T47" fmla="*/ 481 h 481"/>
                <a:gd name="T48" fmla="*/ 416 w 481"/>
                <a:gd name="T49" fmla="*/ 476 h 481"/>
                <a:gd name="T50" fmla="*/ 421 w 481"/>
                <a:gd name="T51" fmla="*/ 466 h 481"/>
                <a:gd name="T52" fmla="*/ 445 w 481"/>
                <a:gd name="T53" fmla="*/ 240 h 481"/>
                <a:gd name="T54" fmla="*/ 455 w 481"/>
                <a:gd name="T55" fmla="*/ 251 h 481"/>
                <a:gd name="T56" fmla="*/ 455 w 481"/>
                <a:gd name="T57" fmla="*/ 251 h 481"/>
                <a:gd name="T58" fmla="*/ 466 w 481"/>
                <a:gd name="T59" fmla="*/ 255 h 481"/>
                <a:gd name="T60" fmla="*/ 476 w 481"/>
                <a:gd name="T61" fmla="*/ 251 h 481"/>
                <a:gd name="T62" fmla="*/ 476 w 481"/>
                <a:gd name="T63" fmla="*/ 251 h 481"/>
                <a:gd name="T64" fmla="*/ 480 w 481"/>
                <a:gd name="T65" fmla="*/ 246 h 481"/>
                <a:gd name="T66" fmla="*/ 481 w 481"/>
                <a:gd name="T67" fmla="*/ 241 h 481"/>
                <a:gd name="T68" fmla="*/ 480 w 481"/>
                <a:gd name="T69" fmla="*/ 23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1" h="481">
                  <a:moveTo>
                    <a:pt x="480" y="235"/>
                  </a:moveTo>
                  <a:lnTo>
                    <a:pt x="479" y="232"/>
                  </a:lnTo>
                  <a:lnTo>
                    <a:pt x="476" y="229"/>
                  </a:lnTo>
                  <a:lnTo>
                    <a:pt x="360" y="113"/>
                  </a:lnTo>
                  <a:lnTo>
                    <a:pt x="252" y="5"/>
                  </a:lnTo>
                  <a:lnTo>
                    <a:pt x="247" y="1"/>
                  </a:lnTo>
                  <a:lnTo>
                    <a:pt x="241" y="0"/>
                  </a:lnTo>
                  <a:lnTo>
                    <a:pt x="235" y="1"/>
                  </a:lnTo>
                  <a:lnTo>
                    <a:pt x="230" y="5"/>
                  </a:lnTo>
                  <a:lnTo>
                    <a:pt x="25" y="211"/>
                  </a:lnTo>
                  <a:lnTo>
                    <a:pt x="5" y="229"/>
                  </a:lnTo>
                  <a:lnTo>
                    <a:pt x="3" y="232"/>
                  </a:lnTo>
                  <a:lnTo>
                    <a:pt x="1" y="235"/>
                  </a:lnTo>
                  <a:lnTo>
                    <a:pt x="0" y="237"/>
                  </a:lnTo>
                  <a:lnTo>
                    <a:pt x="0" y="241"/>
                  </a:lnTo>
                  <a:lnTo>
                    <a:pt x="0" y="243"/>
                  </a:lnTo>
                  <a:lnTo>
                    <a:pt x="1" y="246"/>
                  </a:lnTo>
                  <a:lnTo>
                    <a:pt x="3" y="249"/>
                  </a:lnTo>
                  <a:lnTo>
                    <a:pt x="5" y="251"/>
                  </a:lnTo>
                  <a:lnTo>
                    <a:pt x="5" y="251"/>
                  </a:lnTo>
                  <a:lnTo>
                    <a:pt x="5" y="251"/>
                  </a:lnTo>
                  <a:lnTo>
                    <a:pt x="9" y="254"/>
                  </a:lnTo>
                  <a:lnTo>
                    <a:pt x="15" y="255"/>
                  </a:lnTo>
                  <a:lnTo>
                    <a:pt x="21" y="254"/>
                  </a:lnTo>
                  <a:lnTo>
                    <a:pt x="26" y="251"/>
                  </a:lnTo>
                  <a:lnTo>
                    <a:pt x="26" y="251"/>
                  </a:lnTo>
                  <a:lnTo>
                    <a:pt x="26" y="251"/>
                  </a:lnTo>
                  <a:lnTo>
                    <a:pt x="33" y="243"/>
                  </a:lnTo>
                  <a:lnTo>
                    <a:pt x="36" y="240"/>
                  </a:lnTo>
                  <a:lnTo>
                    <a:pt x="60" y="240"/>
                  </a:lnTo>
                  <a:lnTo>
                    <a:pt x="60" y="466"/>
                  </a:lnTo>
                  <a:lnTo>
                    <a:pt x="62" y="471"/>
                  </a:lnTo>
                  <a:lnTo>
                    <a:pt x="65" y="476"/>
                  </a:lnTo>
                  <a:lnTo>
                    <a:pt x="70" y="479"/>
                  </a:lnTo>
                  <a:lnTo>
                    <a:pt x="75" y="481"/>
                  </a:lnTo>
                  <a:lnTo>
                    <a:pt x="166" y="481"/>
                  </a:lnTo>
                  <a:lnTo>
                    <a:pt x="172" y="479"/>
                  </a:lnTo>
                  <a:lnTo>
                    <a:pt x="176" y="476"/>
                  </a:lnTo>
                  <a:lnTo>
                    <a:pt x="180" y="471"/>
                  </a:lnTo>
                  <a:lnTo>
                    <a:pt x="181" y="466"/>
                  </a:lnTo>
                  <a:lnTo>
                    <a:pt x="181" y="330"/>
                  </a:lnTo>
                  <a:lnTo>
                    <a:pt x="301" y="330"/>
                  </a:lnTo>
                  <a:lnTo>
                    <a:pt x="301" y="466"/>
                  </a:lnTo>
                  <a:lnTo>
                    <a:pt x="303" y="471"/>
                  </a:lnTo>
                  <a:lnTo>
                    <a:pt x="305" y="476"/>
                  </a:lnTo>
                  <a:lnTo>
                    <a:pt x="309" y="479"/>
                  </a:lnTo>
                  <a:lnTo>
                    <a:pt x="315" y="481"/>
                  </a:lnTo>
                  <a:lnTo>
                    <a:pt x="406" y="481"/>
                  </a:lnTo>
                  <a:lnTo>
                    <a:pt x="411" y="479"/>
                  </a:lnTo>
                  <a:lnTo>
                    <a:pt x="416" y="476"/>
                  </a:lnTo>
                  <a:lnTo>
                    <a:pt x="420" y="471"/>
                  </a:lnTo>
                  <a:lnTo>
                    <a:pt x="421" y="466"/>
                  </a:lnTo>
                  <a:lnTo>
                    <a:pt x="421" y="240"/>
                  </a:lnTo>
                  <a:lnTo>
                    <a:pt x="445" y="240"/>
                  </a:lnTo>
                  <a:lnTo>
                    <a:pt x="448" y="243"/>
                  </a:lnTo>
                  <a:lnTo>
                    <a:pt x="455" y="251"/>
                  </a:lnTo>
                  <a:lnTo>
                    <a:pt x="455" y="251"/>
                  </a:lnTo>
                  <a:lnTo>
                    <a:pt x="455" y="251"/>
                  </a:lnTo>
                  <a:lnTo>
                    <a:pt x="460" y="254"/>
                  </a:lnTo>
                  <a:lnTo>
                    <a:pt x="466" y="255"/>
                  </a:lnTo>
                  <a:lnTo>
                    <a:pt x="472" y="254"/>
                  </a:lnTo>
                  <a:lnTo>
                    <a:pt x="476" y="251"/>
                  </a:lnTo>
                  <a:lnTo>
                    <a:pt x="476" y="251"/>
                  </a:lnTo>
                  <a:lnTo>
                    <a:pt x="476" y="251"/>
                  </a:lnTo>
                  <a:lnTo>
                    <a:pt x="479" y="249"/>
                  </a:lnTo>
                  <a:lnTo>
                    <a:pt x="480" y="246"/>
                  </a:lnTo>
                  <a:lnTo>
                    <a:pt x="481" y="243"/>
                  </a:lnTo>
                  <a:lnTo>
                    <a:pt x="481" y="241"/>
                  </a:lnTo>
                  <a:lnTo>
                    <a:pt x="481" y="237"/>
                  </a:lnTo>
                  <a:lnTo>
                    <a:pt x="480" y="235"/>
                  </a:lnTo>
                  <a:lnTo>
                    <a:pt x="480"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endParaRPr lang="en-US"/>
            </a:p>
          </p:txBody>
        </p:sp>
      </p:grpSp>
      <p:grpSp>
        <p:nvGrpSpPr>
          <p:cNvPr id="42" name="Group 41">
            <a:extLst>
              <a:ext uri="{FF2B5EF4-FFF2-40B4-BE49-F238E27FC236}">
                <a16:creationId xmlns:a16="http://schemas.microsoft.com/office/drawing/2014/main" id="{6D243D6E-2493-1A4C-AF31-F62E99D60C41}"/>
              </a:ext>
            </a:extLst>
          </p:cNvPr>
          <p:cNvGrpSpPr/>
          <p:nvPr/>
        </p:nvGrpSpPr>
        <p:grpSpPr>
          <a:xfrm>
            <a:off x="2569516" y="2388294"/>
            <a:ext cx="412314" cy="345689"/>
            <a:chOff x="879475" y="817563"/>
            <a:chExt cx="287338" cy="258762"/>
          </a:xfrm>
          <a:solidFill>
            <a:schemeClr val="bg1"/>
          </a:solidFill>
        </p:grpSpPr>
        <p:sp>
          <p:nvSpPr>
            <p:cNvPr id="43" name="Freeform 1593">
              <a:extLst>
                <a:ext uri="{FF2B5EF4-FFF2-40B4-BE49-F238E27FC236}">
                  <a16:creationId xmlns:a16="http://schemas.microsoft.com/office/drawing/2014/main" id="{57D61995-0CC5-3F42-8857-AB6CD87A5C00}"/>
                </a:ext>
              </a:extLst>
            </p:cNvPr>
            <p:cNvSpPr>
              <a:spLocks/>
            </p:cNvSpPr>
            <p:nvPr/>
          </p:nvSpPr>
          <p:spPr bwMode="auto">
            <a:xfrm>
              <a:off x="879475" y="817563"/>
              <a:ext cx="287338" cy="171450"/>
            </a:xfrm>
            <a:custGeom>
              <a:avLst/>
              <a:gdLst>
                <a:gd name="T0" fmla="*/ 829 w 904"/>
                <a:gd name="T1" fmla="*/ 0 h 544"/>
                <a:gd name="T2" fmla="*/ 75 w 904"/>
                <a:gd name="T3" fmla="*/ 0 h 544"/>
                <a:gd name="T4" fmla="*/ 67 w 904"/>
                <a:gd name="T5" fmla="*/ 2 h 544"/>
                <a:gd name="T6" fmla="*/ 59 w 904"/>
                <a:gd name="T7" fmla="*/ 3 h 544"/>
                <a:gd name="T8" fmla="*/ 53 w 904"/>
                <a:gd name="T9" fmla="*/ 4 h 544"/>
                <a:gd name="T10" fmla="*/ 46 w 904"/>
                <a:gd name="T11" fmla="*/ 7 h 544"/>
                <a:gd name="T12" fmla="*/ 40 w 904"/>
                <a:gd name="T13" fmla="*/ 10 h 544"/>
                <a:gd name="T14" fmla="*/ 33 w 904"/>
                <a:gd name="T15" fmla="*/ 14 h 544"/>
                <a:gd name="T16" fmla="*/ 27 w 904"/>
                <a:gd name="T17" fmla="*/ 18 h 544"/>
                <a:gd name="T18" fmla="*/ 22 w 904"/>
                <a:gd name="T19" fmla="*/ 23 h 544"/>
                <a:gd name="T20" fmla="*/ 16 w 904"/>
                <a:gd name="T21" fmla="*/ 28 h 544"/>
                <a:gd name="T22" fmla="*/ 12 w 904"/>
                <a:gd name="T23" fmla="*/ 34 h 544"/>
                <a:gd name="T24" fmla="*/ 9 w 904"/>
                <a:gd name="T25" fmla="*/ 40 h 544"/>
                <a:gd name="T26" fmla="*/ 5 w 904"/>
                <a:gd name="T27" fmla="*/ 47 h 544"/>
                <a:gd name="T28" fmla="*/ 3 w 904"/>
                <a:gd name="T29" fmla="*/ 54 h 544"/>
                <a:gd name="T30" fmla="*/ 1 w 904"/>
                <a:gd name="T31" fmla="*/ 61 h 544"/>
                <a:gd name="T32" fmla="*/ 0 w 904"/>
                <a:gd name="T33" fmla="*/ 69 h 544"/>
                <a:gd name="T34" fmla="*/ 0 w 904"/>
                <a:gd name="T35" fmla="*/ 77 h 544"/>
                <a:gd name="T36" fmla="*/ 0 w 904"/>
                <a:gd name="T37" fmla="*/ 544 h 544"/>
                <a:gd name="T38" fmla="*/ 904 w 904"/>
                <a:gd name="T39" fmla="*/ 544 h 544"/>
                <a:gd name="T40" fmla="*/ 904 w 904"/>
                <a:gd name="T41" fmla="*/ 77 h 544"/>
                <a:gd name="T42" fmla="*/ 904 w 904"/>
                <a:gd name="T43" fmla="*/ 69 h 544"/>
                <a:gd name="T44" fmla="*/ 903 w 904"/>
                <a:gd name="T45" fmla="*/ 61 h 544"/>
                <a:gd name="T46" fmla="*/ 901 w 904"/>
                <a:gd name="T47" fmla="*/ 54 h 544"/>
                <a:gd name="T48" fmla="*/ 899 w 904"/>
                <a:gd name="T49" fmla="*/ 47 h 544"/>
                <a:gd name="T50" fmla="*/ 896 w 904"/>
                <a:gd name="T51" fmla="*/ 40 h 544"/>
                <a:gd name="T52" fmla="*/ 892 w 904"/>
                <a:gd name="T53" fmla="*/ 34 h 544"/>
                <a:gd name="T54" fmla="*/ 888 w 904"/>
                <a:gd name="T55" fmla="*/ 28 h 544"/>
                <a:gd name="T56" fmla="*/ 882 w 904"/>
                <a:gd name="T57" fmla="*/ 23 h 544"/>
                <a:gd name="T58" fmla="*/ 877 w 904"/>
                <a:gd name="T59" fmla="*/ 18 h 544"/>
                <a:gd name="T60" fmla="*/ 871 w 904"/>
                <a:gd name="T61" fmla="*/ 14 h 544"/>
                <a:gd name="T62" fmla="*/ 866 w 904"/>
                <a:gd name="T63" fmla="*/ 10 h 544"/>
                <a:gd name="T64" fmla="*/ 859 w 904"/>
                <a:gd name="T65" fmla="*/ 7 h 544"/>
                <a:gd name="T66" fmla="*/ 851 w 904"/>
                <a:gd name="T67" fmla="*/ 4 h 544"/>
                <a:gd name="T68" fmla="*/ 845 w 904"/>
                <a:gd name="T69" fmla="*/ 3 h 544"/>
                <a:gd name="T70" fmla="*/ 837 w 904"/>
                <a:gd name="T71" fmla="*/ 2 h 544"/>
                <a:gd name="T72" fmla="*/ 829 w 904"/>
                <a:gd name="T73"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4" h="544">
                  <a:moveTo>
                    <a:pt x="829" y="0"/>
                  </a:moveTo>
                  <a:lnTo>
                    <a:pt x="75" y="0"/>
                  </a:lnTo>
                  <a:lnTo>
                    <a:pt x="67" y="2"/>
                  </a:lnTo>
                  <a:lnTo>
                    <a:pt x="59" y="3"/>
                  </a:lnTo>
                  <a:lnTo>
                    <a:pt x="53" y="4"/>
                  </a:lnTo>
                  <a:lnTo>
                    <a:pt x="46" y="7"/>
                  </a:lnTo>
                  <a:lnTo>
                    <a:pt x="40" y="10"/>
                  </a:lnTo>
                  <a:lnTo>
                    <a:pt x="33" y="14"/>
                  </a:lnTo>
                  <a:lnTo>
                    <a:pt x="27" y="18"/>
                  </a:lnTo>
                  <a:lnTo>
                    <a:pt x="22" y="23"/>
                  </a:lnTo>
                  <a:lnTo>
                    <a:pt x="16" y="28"/>
                  </a:lnTo>
                  <a:lnTo>
                    <a:pt x="12" y="34"/>
                  </a:lnTo>
                  <a:lnTo>
                    <a:pt x="9" y="40"/>
                  </a:lnTo>
                  <a:lnTo>
                    <a:pt x="5" y="47"/>
                  </a:lnTo>
                  <a:lnTo>
                    <a:pt x="3" y="54"/>
                  </a:lnTo>
                  <a:lnTo>
                    <a:pt x="1" y="61"/>
                  </a:lnTo>
                  <a:lnTo>
                    <a:pt x="0" y="69"/>
                  </a:lnTo>
                  <a:lnTo>
                    <a:pt x="0" y="77"/>
                  </a:lnTo>
                  <a:lnTo>
                    <a:pt x="0" y="544"/>
                  </a:lnTo>
                  <a:lnTo>
                    <a:pt x="904" y="544"/>
                  </a:lnTo>
                  <a:lnTo>
                    <a:pt x="904" y="77"/>
                  </a:lnTo>
                  <a:lnTo>
                    <a:pt x="904" y="69"/>
                  </a:lnTo>
                  <a:lnTo>
                    <a:pt x="903" y="61"/>
                  </a:lnTo>
                  <a:lnTo>
                    <a:pt x="901" y="54"/>
                  </a:lnTo>
                  <a:lnTo>
                    <a:pt x="899" y="47"/>
                  </a:lnTo>
                  <a:lnTo>
                    <a:pt x="896" y="40"/>
                  </a:lnTo>
                  <a:lnTo>
                    <a:pt x="892" y="34"/>
                  </a:lnTo>
                  <a:lnTo>
                    <a:pt x="888" y="28"/>
                  </a:lnTo>
                  <a:lnTo>
                    <a:pt x="882" y="23"/>
                  </a:lnTo>
                  <a:lnTo>
                    <a:pt x="877" y="18"/>
                  </a:lnTo>
                  <a:lnTo>
                    <a:pt x="871" y="14"/>
                  </a:lnTo>
                  <a:lnTo>
                    <a:pt x="866" y="10"/>
                  </a:lnTo>
                  <a:lnTo>
                    <a:pt x="859" y="7"/>
                  </a:lnTo>
                  <a:lnTo>
                    <a:pt x="851" y="4"/>
                  </a:lnTo>
                  <a:lnTo>
                    <a:pt x="845" y="3"/>
                  </a:lnTo>
                  <a:lnTo>
                    <a:pt x="837" y="2"/>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594">
              <a:extLst>
                <a:ext uri="{FF2B5EF4-FFF2-40B4-BE49-F238E27FC236}">
                  <a16:creationId xmlns:a16="http://schemas.microsoft.com/office/drawing/2014/main" id="{E9D20A5B-0477-F34F-8D67-58D0791DE1C0}"/>
                </a:ext>
              </a:extLst>
            </p:cNvPr>
            <p:cNvSpPr>
              <a:spLocks noEditPoints="1"/>
            </p:cNvSpPr>
            <p:nvPr/>
          </p:nvSpPr>
          <p:spPr bwMode="auto">
            <a:xfrm>
              <a:off x="879475" y="1000125"/>
              <a:ext cx="287338" cy="76200"/>
            </a:xfrm>
            <a:custGeom>
              <a:avLst/>
              <a:gdLst>
                <a:gd name="T0" fmla="*/ 459 w 904"/>
                <a:gd name="T1" fmla="*/ 29 h 241"/>
                <a:gd name="T2" fmla="*/ 469 w 904"/>
                <a:gd name="T3" fmla="*/ 35 h 241"/>
                <a:gd name="T4" fmla="*/ 478 w 904"/>
                <a:gd name="T5" fmla="*/ 43 h 241"/>
                <a:gd name="T6" fmla="*/ 482 w 904"/>
                <a:gd name="T7" fmla="*/ 54 h 241"/>
                <a:gd name="T8" fmla="*/ 482 w 904"/>
                <a:gd name="T9" fmla="*/ 66 h 241"/>
                <a:gd name="T10" fmla="*/ 478 w 904"/>
                <a:gd name="T11" fmla="*/ 77 h 241"/>
                <a:gd name="T12" fmla="*/ 469 w 904"/>
                <a:gd name="T13" fmla="*/ 85 h 241"/>
                <a:gd name="T14" fmla="*/ 459 w 904"/>
                <a:gd name="T15" fmla="*/ 89 h 241"/>
                <a:gd name="T16" fmla="*/ 447 w 904"/>
                <a:gd name="T17" fmla="*/ 89 h 241"/>
                <a:gd name="T18" fmla="*/ 436 w 904"/>
                <a:gd name="T19" fmla="*/ 85 h 241"/>
                <a:gd name="T20" fmla="*/ 427 w 904"/>
                <a:gd name="T21" fmla="*/ 77 h 241"/>
                <a:gd name="T22" fmla="*/ 422 w 904"/>
                <a:gd name="T23" fmla="*/ 66 h 241"/>
                <a:gd name="T24" fmla="*/ 422 w 904"/>
                <a:gd name="T25" fmla="*/ 54 h 241"/>
                <a:gd name="T26" fmla="*/ 427 w 904"/>
                <a:gd name="T27" fmla="*/ 43 h 241"/>
                <a:gd name="T28" fmla="*/ 436 w 904"/>
                <a:gd name="T29" fmla="*/ 35 h 241"/>
                <a:gd name="T30" fmla="*/ 447 w 904"/>
                <a:gd name="T31" fmla="*/ 31 h 241"/>
                <a:gd name="T32" fmla="*/ 452 w 904"/>
                <a:gd name="T33" fmla="*/ 29 h 241"/>
                <a:gd name="T34" fmla="*/ 0 w 904"/>
                <a:gd name="T35" fmla="*/ 83 h 241"/>
                <a:gd name="T36" fmla="*/ 3 w 904"/>
                <a:gd name="T37" fmla="*/ 97 h 241"/>
                <a:gd name="T38" fmla="*/ 9 w 904"/>
                <a:gd name="T39" fmla="*/ 110 h 241"/>
                <a:gd name="T40" fmla="*/ 16 w 904"/>
                <a:gd name="T41" fmla="*/ 122 h 241"/>
                <a:gd name="T42" fmla="*/ 27 w 904"/>
                <a:gd name="T43" fmla="*/ 132 h 241"/>
                <a:gd name="T44" fmla="*/ 40 w 904"/>
                <a:gd name="T45" fmla="*/ 141 h 241"/>
                <a:gd name="T46" fmla="*/ 53 w 904"/>
                <a:gd name="T47" fmla="*/ 147 h 241"/>
                <a:gd name="T48" fmla="*/ 67 w 904"/>
                <a:gd name="T49" fmla="*/ 150 h 241"/>
                <a:gd name="T50" fmla="*/ 437 w 904"/>
                <a:gd name="T51" fmla="*/ 150 h 241"/>
                <a:gd name="T52" fmla="*/ 195 w 904"/>
                <a:gd name="T53" fmla="*/ 211 h 241"/>
                <a:gd name="T54" fmla="*/ 190 w 904"/>
                <a:gd name="T55" fmla="*/ 212 h 241"/>
                <a:gd name="T56" fmla="*/ 186 w 904"/>
                <a:gd name="T57" fmla="*/ 215 h 241"/>
                <a:gd name="T58" fmla="*/ 182 w 904"/>
                <a:gd name="T59" fmla="*/ 220 h 241"/>
                <a:gd name="T60" fmla="*/ 181 w 904"/>
                <a:gd name="T61" fmla="*/ 225 h 241"/>
                <a:gd name="T62" fmla="*/ 182 w 904"/>
                <a:gd name="T63" fmla="*/ 232 h 241"/>
                <a:gd name="T64" fmla="*/ 186 w 904"/>
                <a:gd name="T65" fmla="*/ 236 h 241"/>
                <a:gd name="T66" fmla="*/ 190 w 904"/>
                <a:gd name="T67" fmla="*/ 240 h 241"/>
                <a:gd name="T68" fmla="*/ 195 w 904"/>
                <a:gd name="T69" fmla="*/ 241 h 241"/>
                <a:gd name="T70" fmla="*/ 742 w 904"/>
                <a:gd name="T71" fmla="*/ 241 h 241"/>
                <a:gd name="T72" fmla="*/ 747 w 904"/>
                <a:gd name="T73" fmla="*/ 239 h 241"/>
                <a:gd name="T74" fmla="*/ 752 w 904"/>
                <a:gd name="T75" fmla="*/ 234 h 241"/>
                <a:gd name="T76" fmla="*/ 754 w 904"/>
                <a:gd name="T77" fmla="*/ 229 h 241"/>
                <a:gd name="T78" fmla="*/ 754 w 904"/>
                <a:gd name="T79" fmla="*/ 223 h 241"/>
                <a:gd name="T80" fmla="*/ 752 w 904"/>
                <a:gd name="T81" fmla="*/ 218 h 241"/>
                <a:gd name="T82" fmla="*/ 747 w 904"/>
                <a:gd name="T83" fmla="*/ 213 h 241"/>
                <a:gd name="T84" fmla="*/ 742 w 904"/>
                <a:gd name="T85" fmla="*/ 211 h 241"/>
                <a:gd name="T86" fmla="*/ 468 w 904"/>
                <a:gd name="T87" fmla="*/ 211 h 241"/>
                <a:gd name="T88" fmla="*/ 829 w 904"/>
                <a:gd name="T89" fmla="*/ 150 h 241"/>
                <a:gd name="T90" fmla="*/ 845 w 904"/>
                <a:gd name="T91" fmla="*/ 149 h 241"/>
                <a:gd name="T92" fmla="*/ 859 w 904"/>
                <a:gd name="T93" fmla="*/ 145 h 241"/>
                <a:gd name="T94" fmla="*/ 871 w 904"/>
                <a:gd name="T95" fmla="*/ 137 h 241"/>
                <a:gd name="T96" fmla="*/ 882 w 904"/>
                <a:gd name="T97" fmla="*/ 128 h 241"/>
                <a:gd name="T98" fmla="*/ 892 w 904"/>
                <a:gd name="T99" fmla="*/ 117 h 241"/>
                <a:gd name="T100" fmla="*/ 899 w 904"/>
                <a:gd name="T101" fmla="*/ 104 h 241"/>
                <a:gd name="T102" fmla="*/ 903 w 904"/>
                <a:gd name="T103" fmla="*/ 90 h 241"/>
                <a:gd name="T104" fmla="*/ 904 w 904"/>
                <a:gd name="T105" fmla="*/ 75 h 241"/>
                <a:gd name="T106" fmla="*/ 0 w 904"/>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4" h="241">
                  <a:moveTo>
                    <a:pt x="452" y="29"/>
                  </a:moveTo>
                  <a:lnTo>
                    <a:pt x="459" y="29"/>
                  </a:lnTo>
                  <a:lnTo>
                    <a:pt x="464" y="32"/>
                  </a:lnTo>
                  <a:lnTo>
                    <a:pt x="469" y="35"/>
                  </a:lnTo>
                  <a:lnTo>
                    <a:pt x="473" y="38"/>
                  </a:lnTo>
                  <a:lnTo>
                    <a:pt x="478" y="43"/>
                  </a:lnTo>
                  <a:lnTo>
                    <a:pt x="480" y="48"/>
                  </a:lnTo>
                  <a:lnTo>
                    <a:pt x="482" y="54"/>
                  </a:lnTo>
                  <a:lnTo>
                    <a:pt x="482" y="59"/>
                  </a:lnTo>
                  <a:lnTo>
                    <a:pt x="482" y="66"/>
                  </a:lnTo>
                  <a:lnTo>
                    <a:pt x="480" y="71"/>
                  </a:lnTo>
                  <a:lnTo>
                    <a:pt x="478" y="77"/>
                  </a:lnTo>
                  <a:lnTo>
                    <a:pt x="473" y="81"/>
                  </a:lnTo>
                  <a:lnTo>
                    <a:pt x="469" y="85"/>
                  </a:lnTo>
                  <a:lnTo>
                    <a:pt x="464" y="87"/>
                  </a:lnTo>
                  <a:lnTo>
                    <a:pt x="459" y="89"/>
                  </a:lnTo>
                  <a:lnTo>
                    <a:pt x="452" y="90"/>
                  </a:lnTo>
                  <a:lnTo>
                    <a:pt x="447" y="89"/>
                  </a:lnTo>
                  <a:lnTo>
                    <a:pt x="440" y="87"/>
                  </a:lnTo>
                  <a:lnTo>
                    <a:pt x="436" y="85"/>
                  </a:lnTo>
                  <a:lnTo>
                    <a:pt x="431" y="81"/>
                  </a:lnTo>
                  <a:lnTo>
                    <a:pt x="427" y="77"/>
                  </a:lnTo>
                  <a:lnTo>
                    <a:pt x="424" y="71"/>
                  </a:lnTo>
                  <a:lnTo>
                    <a:pt x="422" y="66"/>
                  </a:lnTo>
                  <a:lnTo>
                    <a:pt x="422" y="59"/>
                  </a:lnTo>
                  <a:lnTo>
                    <a:pt x="422" y="54"/>
                  </a:lnTo>
                  <a:lnTo>
                    <a:pt x="424" y="48"/>
                  </a:lnTo>
                  <a:lnTo>
                    <a:pt x="427" y="43"/>
                  </a:lnTo>
                  <a:lnTo>
                    <a:pt x="431" y="38"/>
                  </a:lnTo>
                  <a:lnTo>
                    <a:pt x="436" y="35"/>
                  </a:lnTo>
                  <a:lnTo>
                    <a:pt x="440" y="32"/>
                  </a:lnTo>
                  <a:lnTo>
                    <a:pt x="447" y="31"/>
                  </a:lnTo>
                  <a:lnTo>
                    <a:pt x="452" y="29"/>
                  </a:lnTo>
                  <a:lnTo>
                    <a:pt x="452" y="29"/>
                  </a:lnTo>
                  <a:close/>
                  <a:moveTo>
                    <a:pt x="0" y="75"/>
                  </a:moveTo>
                  <a:lnTo>
                    <a:pt x="0" y="83"/>
                  </a:lnTo>
                  <a:lnTo>
                    <a:pt x="1" y="90"/>
                  </a:lnTo>
                  <a:lnTo>
                    <a:pt x="3" y="97"/>
                  </a:lnTo>
                  <a:lnTo>
                    <a:pt x="5" y="104"/>
                  </a:lnTo>
                  <a:lnTo>
                    <a:pt x="9" y="110"/>
                  </a:lnTo>
                  <a:lnTo>
                    <a:pt x="12" y="117"/>
                  </a:lnTo>
                  <a:lnTo>
                    <a:pt x="16" y="122"/>
                  </a:lnTo>
                  <a:lnTo>
                    <a:pt x="22" y="128"/>
                  </a:lnTo>
                  <a:lnTo>
                    <a:pt x="27" y="132"/>
                  </a:lnTo>
                  <a:lnTo>
                    <a:pt x="33" y="137"/>
                  </a:lnTo>
                  <a:lnTo>
                    <a:pt x="40" y="141"/>
                  </a:lnTo>
                  <a:lnTo>
                    <a:pt x="46" y="145"/>
                  </a:lnTo>
                  <a:lnTo>
                    <a:pt x="53" y="147"/>
                  </a:lnTo>
                  <a:lnTo>
                    <a:pt x="59" y="149"/>
                  </a:lnTo>
                  <a:lnTo>
                    <a:pt x="67" y="150"/>
                  </a:lnTo>
                  <a:lnTo>
                    <a:pt x="75" y="150"/>
                  </a:lnTo>
                  <a:lnTo>
                    <a:pt x="437" y="150"/>
                  </a:lnTo>
                  <a:lnTo>
                    <a:pt x="437" y="211"/>
                  </a:lnTo>
                  <a:lnTo>
                    <a:pt x="195" y="211"/>
                  </a:lnTo>
                  <a:lnTo>
                    <a:pt x="192" y="211"/>
                  </a:lnTo>
                  <a:lnTo>
                    <a:pt x="190" y="212"/>
                  </a:lnTo>
                  <a:lnTo>
                    <a:pt x="188" y="213"/>
                  </a:lnTo>
                  <a:lnTo>
                    <a:pt x="186" y="215"/>
                  </a:lnTo>
                  <a:lnTo>
                    <a:pt x="183" y="218"/>
                  </a:lnTo>
                  <a:lnTo>
                    <a:pt x="182" y="220"/>
                  </a:lnTo>
                  <a:lnTo>
                    <a:pt x="181" y="223"/>
                  </a:lnTo>
                  <a:lnTo>
                    <a:pt x="181" y="225"/>
                  </a:lnTo>
                  <a:lnTo>
                    <a:pt x="181" y="229"/>
                  </a:lnTo>
                  <a:lnTo>
                    <a:pt x="182" y="232"/>
                  </a:lnTo>
                  <a:lnTo>
                    <a:pt x="183" y="234"/>
                  </a:lnTo>
                  <a:lnTo>
                    <a:pt x="186" y="236"/>
                  </a:lnTo>
                  <a:lnTo>
                    <a:pt x="188" y="239"/>
                  </a:lnTo>
                  <a:lnTo>
                    <a:pt x="190" y="240"/>
                  </a:lnTo>
                  <a:lnTo>
                    <a:pt x="192" y="241"/>
                  </a:lnTo>
                  <a:lnTo>
                    <a:pt x="195" y="241"/>
                  </a:lnTo>
                  <a:lnTo>
                    <a:pt x="739" y="241"/>
                  </a:lnTo>
                  <a:lnTo>
                    <a:pt x="742" y="241"/>
                  </a:lnTo>
                  <a:lnTo>
                    <a:pt x="745" y="240"/>
                  </a:lnTo>
                  <a:lnTo>
                    <a:pt x="747" y="239"/>
                  </a:lnTo>
                  <a:lnTo>
                    <a:pt x="750" y="236"/>
                  </a:lnTo>
                  <a:lnTo>
                    <a:pt x="752" y="234"/>
                  </a:lnTo>
                  <a:lnTo>
                    <a:pt x="753" y="232"/>
                  </a:lnTo>
                  <a:lnTo>
                    <a:pt x="754" y="229"/>
                  </a:lnTo>
                  <a:lnTo>
                    <a:pt x="754" y="225"/>
                  </a:lnTo>
                  <a:lnTo>
                    <a:pt x="754" y="223"/>
                  </a:lnTo>
                  <a:lnTo>
                    <a:pt x="753" y="220"/>
                  </a:lnTo>
                  <a:lnTo>
                    <a:pt x="752" y="218"/>
                  </a:lnTo>
                  <a:lnTo>
                    <a:pt x="750" y="215"/>
                  </a:lnTo>
                  <a:lnTo>
                    <a:pt x="747" y="213"/>
                  </a:lnTo>
                  <a:lnTo>
                    <a:pt x="745" y="212"/>
                  </a:lnTo>
                  <a:lnTo>
                    <a:pt x="742" y="211"/>
                  </a:lnTo>
                  <a:lnTo>
                    <a:pt x="739" y="211"/>
                  </a:lnTo>
                  <a:lnTo>
                    <a:pt x="468" y="211"/>
                  </a:lnTo>
                  <a:lnTo>
                    <a:pt x="468" y="150"/>
                  </a:lnTo>
                  <a:lnTo>
                    <a:pt x="829" y="150"/>
                  </a:lnTo>
                  <a:lnTo>
                    <a:pt x="837" y="150"/>
                  </a:lnTo>
                  <a:lnTo>
                    <a:pt x="845" y="149"/>
                  </a:lnTo>
                  <a:lnTo>
                    <a:pt x="851" y="147"/>
                  </a:lnTo>
                  <a:lnTo>
                    <a:pt x="859" y="145"/>
                  </a:lnTo>
                  <a:lnTo>
                    <a:pt x="866" y="141"/>
                  </a:lnTo>
                  <a:lnTo>
                    <a:pt x="871" y="137"/>
                  </a:lnTo>
                  <a:lnTo>
                    <a:pt x="877" y="132"/>
                  </a:lnTo>
                  <a:lnTo>
                    <a:pt x="882" y="128"/>
                  </a:lnTo>
                  <a:lnTo>
                    <a:pt x="888" y="122"/>
                  </a:lnTo>
                  <a:lnTo>
                    <a:pt x="892" y="117"/>
                  </a:lnTo>
                  <a:lnTo>
                    <a:pt x="896" y="110"/>
                  </a:lnTo>
                  <a:lnTo>
                    <a:pt x="899" y="104"/>
                  </a:lnTo>
                  <a:lnTo>
                    <a:pt x="901" y="97"/>
                  </a:lnTo>
                  <a:lnTo>
                    <a:pt x="903" y="90"/>
                  </a:lnTo>
                  <a:lnTo>
                    <a:pt x="904" y="83"/>
                  </a:lnTo>
                  <a:lnTo>
                    <a:pt x="904" y="75"/>
                  </a:lnTo>
                  <a:lnTo>
                    <a:pt x="904" y="0"/>
                  </a:lnTo>
                  <a:lnTo>
                    <a:pt x="0" y="0"/>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a:extLst>
              <a:ext uri="{FF2B5EF4-FFF2-40B4-BE49-F238E27FC236}">
                <a16:creationId xmlns:a16="http://schemas.microsoft.com/office/drawing/2014/main" id="{2F7EDEB4-9496-E245-A69F-3F02DD116E29}"/>
              </a:ext>
            </a:extLst>
          </p:cNvPr>
          <p:cNvGrpSpPr/>
          <p:nvPr/>
        </p:nvGrpSpPr>
        <p:grpSpPr>
          <a:xfrm>
            <a:off x="2595969" y="902662"/>
            <a:ext cx="457759" cy="501638"/>
            <a:chOff x="9310688" y="842963"/>
            <a:chExt cx="285750" cy="252412"/>
          </a:xfrm>
          <a:solidFill>
            <a:schemeClr val="accent1">
              <a:lumMod val="75000"/>
            </a:schemeClr>
          </a:solidFill>
        </p:grpSpPr>
        <p:sp>
          <p:nvSpPr>
            <p:cNvPr id="46" name="Freeform 4140">
              <a:extLst>
                <a:ext uri="{FF2B5EF4-FFF2-40B4-BE49-F238E27FC236}">
                  <a16:creationId xmlns:a16="http://schemas.microsoft.com/office/drawing/2014/main" id="{A661790C-30E5-5A48-B1FC-CC5AA53FDDED}"/>
                </a:ext>
              </a:extLst>
            </p:cNvPr>
            <p:cNvSpPr>
              <a:spLocks/>
            </p:cNvSpPr>
            <p:nvPr/>
          </p:nvSpPr>
          <p:spPr bwMode="auto">
            <a:xfrm>
              <a:off x="9310688" y="842963"/>
              <a:ext cx="285750" cy="195263"/>
            </a:xfrm>
            <a:custGeom>
              <a:avLst/>
              <a:gdLst>
                <a:gd name="T0" fmla="*/ 773 w 901"/>
                <a:gd name="T1" fmla="*/ 1 h 616"/>
                <a:gd name="T2" fmla="*/ 747 w 901"/>
                <a:gd name="T3" fmla="*/ 10 h 616"/>
                <a:gd name="T4" fmla="*/ 730 w 901"/>
                <a:gd name="T5" fmla="*/ 28 h 616"/>
                <a:gd name="T6" fmla="*/ 726 w 901"/>
                <a:gd name="T7" fmla="*/ 43 h 616"/>
                <a:gd name="T8" fmla="*/ 54 w 901"/>
                <a:gd name="T9" fmla="*/ 136 h 616"/>
                <a:gd name="T10" fmla="*/ 37 w 901"/>
                <a:gd name="T11" fmla="*/ 140 h 616"/>
                <a:gd name="T12" fmla="*/ 11 w 901"/>
                <a:gd name="T13" fmla="*/ 164 h 616"/>
                <a:gd name="T14" fmla="*/ 1 w 901"/>
                <a:gd name="T15" fmla="*/ 184 h 616"/>
                <a:gd name="T16" fmla="*/ 0 w 901"/>
                <a:gd name="T17" fmla="*/ 200 h 616"/>
                <a:gd name="T18" fmla="*/ 4 w 901"/>
                <a:gd name="T19" fmla="*/ 217 h 616"/>
                <a:gd name="T20" fmla="*/ 28 w 901"/>
                <a:gd name="T21" fmla="*/ 244 h 616"/>
                <a:gd name="T22" fmla="*/ 48 w 901"/>
                <a:gd name="T23" fmla="*/ 254 h 616"/>
                <a:gd name="T24" fmla="*/ 602 w 901"/>
                <a:gd name="T25" fmla="*/ 255 h 616"/>
                <a:gd name="T26" fmla="*/ 616 w 901"/>
                <a:gd name="T27" fmla="*/ 261 h 616"/>
                <a:gd name="T28" fmla="*/ 628 w 901"/>
                <a:gd name="T29" fmla="*/ 275 h 616"/>
                <a:gd name="T30" fmla="*/ 630 w 901"/>
                <a:gd name="T31" fmla="*/ 290 h 616"/>
                <a:gd name="T32" fmla="*/ 621 w 901"/>
                <a:gd name="T33" fmla="*/ 305 h 616"/>
                <a:gd name="T34" fmla="*/ 606 w 901"/>
                <a:gd name="T35" fmla="*/ 315 h 616"/>
                <a:gd name="T36" fmla="*/ 100 w 901"/>
                <a:gd name="T37" fmla="*/ 316 h 616"/>
                <a:gd name="T38" fmla="*/ 82 w 901"/>
                <a:gd name="T39" fmla="*/ 320 h 616"/>
                <a:gd name="T40" fmla="*/ 56 w 901"/>
                <a:gd name="T41" fmla="*/ 344 h 616"/>
                <a:gd name="T42" fmla="*/ 46 w 901"/>
                <a:gd name="T43" fmla="*/ 364 h 616"/>
                <a:gd name="T44" fmla="*/ 45 w 901"/>
                <a:gd name="T45" fmla="*/ 382 h 616"/>
                <a:gd name="T46" fmla="*/ 50 w 901"/>
                <a:gd name="T47" fmla="*/ 402 h 616"/>
                <a:gd name="T48" fmla="*/ 60 w 901"/>
                <a:gd name="T49" fmla="*/ 416 h 616"/>
                <a:gd name="T50" fmla="*/ 82 w 901"/>
                <a:gd name="T51" fmla="*/ 432 h 616"/>
                <a:gd name="T52" fmla="*/ 570 w 901"/>
                <a:gd name="T53" fmla="*/ 436 h 616"/>
                <a:gd name="T54" fmla="*/ 585 w 901"/>
                <a:gd name="T55" fmla="*/ 441 h 616"/>
                <a:gd name="T56" fmla="*/ 598 w 901"/>
                <a:gd name="T57" fmla="*/ 455 h 616"/>
                <a:gd name="T58" fmla="*/ 600 w 901"/>
                <a:gd name="T59" fmla="*/ 470 h 616"/>
                <a:gd name="T60" fmla="*/ 591 w 901"/>
                <a:gd name="T61" fmla="*/ 485 h 616"/>
                <a:gd name="T62" fmla="*/ 576 w 901"/>
                <a:gd name="T63" fmla="*/ 495 h 616"/>
                <a:gd name="T64" fmla="*/ 130 w 901"/>
                <a:gd name="T65" fmla="*/ 496 h 616"/>
                <a:gd name="T66" fmla="*/ 112 w 901"/>
                <a:gd name="T67" fmla="*/ 501 h 616"/>
                <a:gd name="T68" fmla="*/ 86 w 901"/>
                <a:gd name="T69" fmla="*/ 524 h 616"/>
                <a:gd name="T70" fmla="*/ 76 w 901"/>
                <a:gd name="T71" fmla="*/ 545 h 616"/>
                <a:gd name="T72" fmla="*/ 75 w 901"/>
                <a:gd name="T73" fmla="*/ 561 h 616"/>
                <a:gd name="T74" fmla="*/ 80 w 901"/>
                <a:gd name="T75" fmla="*/ 578 h 616"/>
                <a:gd name="T76" fmla="*/ 103 w 901"/>
                <a:gd name="T77" fmla="*/ 604 h 616"/>
                <a:gd name="T78" fmla="*/ 123 w 901"/>
                <a:gd name="T79" fmla="*/ 615 h 616"/>
                <a:gd name="T80" fmla="*/ 687 w 901"/>
                <a:gd name="T81" fmla="*/ 616 h 616"/>
                <a:gd name="T82" fmla="*/ 704 w 901"/>
                <a:gd name="T83" fmla="*/ 611 h 616"/>
                <a:gd name="T84" fmla="*/ 716 w 901"/>
                <a:gd name="T85" fmla="*/ 598 h 616"/>
                <a:gd name="T86" fmla="*/ 772 w 901"/>
                <a:gd name="T87" fmla="*/ 156 h 616"/>
                <a:gd name="T88" fmla="*/ 783 w 901"/>
                <a:gd name="T89" fmla="*/ 60 h 616"/>
                <a:gd name="T90" fmla="*/ 883 w 901"/>
                <a:gd name="T91" fmla="*/ 58 h 616"/>
                <a:gd name="T92" fmla="*/ 896 w 901"/>
                <a:gd name="T93" fmla="*/ 47 h 616"/>
                <a:gd name="T94" fmla="*/ 901 w 901"/>
                <a:gd name="T95" fmla="*/ 30 h 616"/>
                <a:gd name="T96" fmla="*/ 896 w 901"/>
                <a:gd name="T97" fmla="*/ 13 h 616"/>
                <a:gd name="T98" fmla="*/ 883 w 901"/>
                <a:gd name="T99" fmla="*/ 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616">
                  <a:moveTo>
                    <a:pt x="871" y="0"/>
                  </a:moveTo>
                  <a:lnTo>
                    <a:pt x="781" y="0"/>
                  </a:lnTo>
                  <a:lnTo>
                    <a:pt x="773" y="1"/>
                  </a:lnTo>
                  <a:lnTo>
                    <a:pt x="764" y="2"/>
                  </a:lnTo>
                  <a:lnTo>
                    <a:pt x="756" y="5"/>
                  </a:lnTo>
                  <a:lnTo>
                    <a:pt x="747" y="10"/>
                  </a:lnTo>
                  <a:lnTo>
                    <a:pt x="740" y="16"/>
                  </a:lnTo>
                  <a:lnTo>
                    <a:pt x="733" y="23"/>
                  </a:lnTo>
                  <a:lnTo>
                    <a:pt x="730" y="28"/>
                  </a:lnTo>
                  <a:lnTo>
                    <a:pt x="728" y="32"/>
                  </a:lnTo>
                  <a:lnTo>
                    <a:pt x="727" y="37"/>
                  </a:lnTo>
                  <a:lnTo>
                    <a:pt x="726" y="43"/>
                  </a:lnTo>
                  <a:lnTo>
                    <a:pt x="715" y="135"/>
                  </a:lnTo>
                  <a:lnTo>
                    <a:pt x="60" y="135"/>
                  </a:lnTo>
                  <a:lnTo>
                    <a:pt x="54" y="136"/>
                  </a:lnTo>
                  <a:lnTo>
                    <a:pt x="48" y="136"/>
                  </a:lnTo>
                  <a:lnTo>
                    <a:pt x="43" y="138"/>
                  </a:lnTo>
                  <a:lnTo>
                    <a:pt x="37" y="140"/>
                  </a:lnTo>
                  <a:lnTo>
                    <a:pt x="28" y="147"/>
                  </a:lnTo>
                  <a:lnTo>
                    <a:pt x="18" y="154"/>
                  </a:lnTo>
                  <a:lnTo>
                    <a:pt x="11" y="164"/>
                  </a:lnTo>
                  <a:lnTo>
                    <a:pt x="4" y="173"/>
                  </a:lnTo>
                  <a:lnTo>
                    <a:pt x="2" y="179"/>
                  </a:lnTo>
                  <a:lnTo>
                    <a:pt x="1" y="184"/>
                  </a:lnTo>
                  <a:lnTo>
                    <a:pt x="0" y="189"/>
                  </a:lnTo>
                  <a:lnTo>
                    <a:pt x="0" y="195"/>
                  </a:lnTo>
                  <a:lnTo>
                    <a:pt x="0" y="200"/>
                  </a:lnTo>
                  <a:lnTo>
                    <a:pt x="1" y="207"/>
                  </a:lnTo>
                  <a:lnTo>
                    <a:pt x="2" y="212"/>
                  </a:lnTo>
                  <a:lnTo>
                    <a:pt x="4" y="217"/>
                  </a:lnTo>
                  <a:lnTo>
                    <a:pt x="11" y="227"/>
                  </a:lnTo>
                  <a:lnTo>
                    <a:pt x="18" y="237"/>
                  </a:lnTo>
                  <a:lnTo>
                    <a:pt x="28" y="244"/>
                  </a:lnTo>
                  <a:lnTo>
                    <a:pt x="37" y="250"/>
                  </a:lnTo>
                  <a:lnTo>
                    <a:pt x="43" y="253"/>
                  </a:lnTo>
                  <a:lnTo>
                    <a:pt x="48" y="254"/>
                  </a:lnTo>
                  <a:lnTo>
                    <a:pt x="54" y="255"/>
                  </a:lnTo>
                  <a:lnTo>
                    <a:pt x="60" y="255"/>
                  </a:lnTo>
                  <a:lnTo>
                    <a:pt x="602" y="255"/>
                  </a:lnTo>
                  <a:lnTo>
                    <a:pt x="607" y="256"/>
                  </a:lnTo>
                  <a:lnTo>
                    <a:pt x="612" y="258"/>
                  </a:lnTo>
                  <a:lnTo>
                    <a:pt x="616" y="261"/>
                  </a:lnTo>
                  <a:lnTo>
                    <a:pt x="621" y="266"/>
                  </a:lnTo>
                  <a:lnTo>
                    <a:pt x="625" y="270"/>
                  </a:lnTo>
                  <a:lnTo>
                    <a:pt x="628" y="275"/>
                  </a:lnTo>
                  <a:lnTo>
                    <a:pt x="630" y="281"/>
                  </a:lnTo>
                  <a:lnTo>
                    <a:pt x="630" y="285"/>
                  </a:lnTo>
                  <a:lnTo>
                    <a:pt x="630" y="290"/>
                  </a:lnTo>
                  <a:lnTo>
                    <a:pt x="628" y="296"/>
                  </a:lnTo>
                  <a:lnTo>
                    <a:pt x="625" y="300"/>
                  </a:lnTo>
                  <a:lnTo>
                    <a:pt x="621" y="305"/>
                  </a:lnTo>
                  <a:lnTo>
                    <a:pt x="615" y="310"/>
                  </a:lnTo>
                  <a:lnTo>
                    <a:pt x="611" y="313"/>
                  </a:lnTo>
                  <a:lnTo>
                    <a:pt x="606" y="315"/>
                  </a:lnTo>
                  <a:lnTo>
                    <a:pt x="600" y="315"/>
                  </a:lnTo>
                  <a:lnTo>
                    <a:pt x="105" y="315"/>
                  </a:lnTo>
                  <a:lnTo>
                    <a:pt x="100" y="316"/>
                  </a:lnTo>
                  <a:lnTo>
                    <a:pt x="93" y="317"/>
                  </a:lnTo>
                  <a:lnTo>
                    <a:pt x="88" y="318"/>
                  </a:lnTo>
                  <a:lnTo>
                    <a:pt x="82" y="320"/>
                  </a:lnTo>
                  <a:lnTo>
                    <a:pt x="73" y="327"/>
                  </a:lnTo>
                  <a:lnTo>
                    <a:pt x="63" y="334"/>
                  </a:lnTo>
                  <a:lnTo>
                    <a:pt x="56" y="344"/>
                  </a:lnTo>
                  <a:lnTo>
                    <a:pt x="50" y="354"/>
                  </a:lnTo>
                  <a:lnTo>
                    <a:pt x="47" y="359"/>
                  </a:lnTo>
                  <a:lnTo>
                    <a:pt x="46" y="364"/>
                  </a:lnTo>
                  <a:lnTo>
                    <a:pt x="45" y="370"/>
                  </a:lnTo>
                  <a:lnTo>
                    <a:pt x="45" y="376"/>
                  </a:lnTo>
                  <a:lnTo>
                    <a:pt x="45" y="382"/>
                  </a:lnTo>
                  <a:lnTo>
                    <a:pt x="46" y="389"/>
                  </a:lnTo>
                  <a:lnTo>
                    <a:pt x="47" y="395"/>
                  </a:lnTo>
                  <a:lnTo>
                    <a:pt x="50" y="402"/>
                  </a:lnTo>
                  <a:lnTo>
                    <a:pt x="52" y="407"/>
                  </a:lnTo>
                  <a:lnTo>
                    <a:pt x="56" y="411"/>
                  </a:lnTo>
                  <a:lnTo>
                    <a:pt x="60" y="416"/>
                  </a:lnTo>
                  <a:lnTo>
                    <a:pt x="63" y="420"/>
                  </a:lnTo>
                  <a:lnTo>
                    <a:pt x="73" y="426"/>
                  </a:lnTo>
                  <a:lnTo>
                    <a:pt x="82" y="432"/>
                  </a:lnTo>
                  <a:lnTo>
                    <a:pt x="93" y="435"/>
                  </a:lnTo>
                  <a:lnTo>
                    <a:pt x="105" y="436"/>
                  </a:lnTo>
                  <a:lnTo>
                    <a:pt x="570" y="436"/>
                  </a:lnTo>
                  <a:lnTo>
                    <a:pt x="576" y="436"/>
                  </a:lnTo>
                  <a:lnTo>
                    <a:pt x="581" y="438"/>
                  </a:lnTo>
                  <a:lnTo>
                    <a:pt x="585" y="441"/>
                  </a:lnTo>
                  <a:lnTo>
                    <a:pt x="591" y="446"/>
                  </a:lnTo>
                  <a:lnTo>
                    <a:pt x="595" y="451"/>
                  </a:lnTo>
                  <a:lnTo>
                    <a:pt x="598" y="455"/>
                  </a:lnTo>
                  <a:lnTo>
                    <a:pt x="600" y="461"/>
                  </a:lnTo>
                  <a:lnTo>
                    <a:pt x="600" y="466"/>
                  </a:lnTo>
                  <a:lnTo>
                    <a:pt x="600" y="470"/>
                  </a:lnTo>
                  <a:lnTo>
                    <a:pt x="598" y="476"/>
                  </a:lnTo>
                  <a:lnTo>
                    <a:pt x="595" y="481"/>
                  </a:lnTo>
                  <a:lnTo>
                    <a:pt x="591" y="485"/>
                  </a:lnTo>
                  <a:lnTo>
                    <a:pt x="585" y="490"/>
                  </a:lnTo>
                  <a:lnTo>
                    <a:pt x="581" y="493"/>
                  </a:lnTo>
                  <a:lnTo>
                    <a:pt x="576" y="495"/>
                  </a:lnTo>
                  <a:lnTo>
                    <a:pt x="570" y="496"/>
                  </a:lnTo>
                  <a:lnTo>
                    <a:pt x="135" y="496"/>
                  </a:lnTo>
                  <a:lnTo>
                    <a:pt x="130" y="496"/>
                  </a:lnTo>
                  <a:lnTo>
                    <a:pt x="123" y="497"/>
                  </a:lnTo>
                  <a:lnTo>
                    <a:pt x="118" y="498"/>
                  </a:lnTo>
                  <a:lnTo>
                    <a:pt x="112" y="501"/>
                  </a:lnTo>
                  <a:lnTo>
                    <a:pt x="103" y="507"/>
                  </a:lnTo>
                  <a:lnTo>
                    <a:pt x="93" y="514"/>
                  </a:lnTo>
                  <a:lnTo>
                    <a:pt x="86" y="524"/>
                  </a:lnTo>
                  <a:lnTo>
                    <a:pt x="80" y="534"/>
                  </a:lnTo>
                  <a:lnTo>
                    <a:pt x="77" y="539"/>
                  </a:lnTo>
                  <a:lnTo>
                    <a:pt x="76" y="545"/>
                  </a:lnTo>
                  <a:lnTo>
                    <a:pt x="75" y="551"/>
                  </a:lnTo>
                  <a:lnTo>
                    <a:pt x="75" y="556"/>
                  </a:lnTo>
                  <a:lnTo>
                    <a:pt x="75" y="561"/>
                  </a:lnTo>
                  <a:lnTo>
                    <a:pt x="76" y="567"/>
                  </a:lnTo>
                  <a:lnTo>
                    <a:pt x="77" y="572"/>
                  </a:lnTo>
                  <a:lnTo>
                    <a:pt x="80" y="578"/>
                  </a:lnTo>
                  <a:lnTo>
                    <a:pt x="86" y="587"/>
                  </a:lnTo>
                  <a:lnTo>
                    <a:pt x="93" y="597"/>
                  </a:lnTo>
                  <a:lnTo>
                    <a:pt x="103" y="604"/>
                  </a:lnTo>
                  <a:lnTo>
                    <a:pt x="112" y="611"/>
                  </a:lnTo>
                  <a:lnTo>
                    <a:pt x="118" y="613"/>
                  </a:lnTo>
                  <a:lnTo>
                    <a:pt x="123" y="615"/>
                  </a:lnTo>
                  <a:lnTo>
                    <a:pt x="130" y="616"/>
                  </a:lnTo>
                  <a:lnTo>
                    <a:pt x="135" y="616"/>
                  </a:lnTo>
                  <a:lnTo>
                    <a:pt x="687" y="616"/>
                  </a:lnTo>
                  <a:lnTo>
                    <a:pt x="692" y="615"/>
                  </a:lnTo>
                  <a:lnTo>
                    <a:pt x="699" y="614"/>
                  </a:lnTo>
                  <a:lnTo>
                    <a:pt x="704" y="611"/>
                  </a:lnTo>
                  <a:lnTo>
                    <a:pt x="708" y="608"/>
                  </a:lnTo>
                  <a:lnTo>
                    <a:pt x="713" y="603"/>
                  </a:lnTo>
                  <a:lnTo>
                    <a:pt x="716" y="598"/>
                  </a:lnTo>
                  <a:lnTo>
                    <a:pt x="719" y="593"/>
                  </a:lnTo>
                  <a:lnTo>
                    <a:pt x="720" y="586"/>
                  </a:lnTo>
                  <a:lnTo>
                    <a:pt x="772" y="156"/>
                  </a:lnTo>
                  <a:lnTo>
                    <a:pt x="773" y="154"/>
                  </a:lnTo>
                  <a:lnTo>
                    <a:pt x="773" y="152"/>
                  </a:lnTo>
                  <a:lnTo>
                    <a:pt x="783" y="60"/>
                  </a:lnTo>
                  <a:lnTo>
                    <a:pt x="871" y="60"/>
                  </a:lnTo>
                  <a:lnTo>
                    <a:pt x="877" y="60"/>
                  </a:lnTo>
                  <a:lnTo>
                    <a:pt x="883" y="58"/>
                  </a:lnTo>
                  <a:lnTo>
                    <a:pt x="887" y="54"/>
                  </a:lnTo>
                  <a:lnTo>
                    <a:pt x="892" y="51"/>
                  </a:lnTo>
                  <a:lnTo>
                    <a:pt x="896" y="47"/>
                  </a:lnTo>
                  <a:lnTo>
                    <a:pt x="898" y="42"/>
                  </a:lnTo>
                  <a:lnTo>
                    <a:pt x="900" y="36"/>
                  </a:lnTo>
                  <a:lnTo>
                    <a:pt x="901" y="30"/>
                  </a:lnTo>
                  <a:lnTo>
                    <a:pt x="900" y="23"/>
                  </a:lnTo>
                  <a:lnTo>
                    <a:pt x="898" y="18"/>
                  </a:lnTo>
                  <a:lnTo>
                    <a:pt x="896" y="13"/>
                  </a:lnTo>
                  <a:lnTo>
                    <a:pt x="892" y="8"/>
                  </a:lnTo>
                  <a:lnTo>
                    <a:pt x="887" y="5"/>
                  </a:lnTo>
                  <a:lnTo>
                    <a:pt x="883" y="2"/>
                  </a:lnTo>
                  <a:lnTo>
                    <a:pt x="877" y="1"/>
                  </a:lnTo>
                  <a:lnTo>
                    <a:pt x="8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41">
              <a:extLst>
                <a:ext uri="{FF2B5EF4-FFF2-40B4-BE49-F238E27FC236}">
                  <a16:creationId xmlns:a16="http://schemas.microsoft.com/office/drawing/2014/main" id="{5BB063A4-DB90-7D44-870E-48DCAB95C7CF}"/>
                </a:ext>
              </a:extLst>
            </p:cNvPr>
            <p:cNvSpPr>
              <a:spLocks/>
            </p:cNvSpPr>
            <p:nvPr/>
          </p:nvSpPr>
          <p:spPr bwMode="auto">
            <a:xfrm>
              <a:off x="9486900" y="1047750"/>
              <a:ext cx="47625" cy="47625"/>
            </a:xfrm>
            <a:custGeom>
              <a:avLst/>
              <a:gdLst>
                <a:gd name="T0" fmla="*/ 68 w 150"/>
                <a:gd name="T1" fmla="*/ 0 h 150"/>
                <a:gd name="T2" fmla="*/ 54 w 150"/>
                <a:gd name="T3" fmla="*/ 3 h 150"/>
                <a:gd name="T4" fmla="*/ 40 w 150"/>
                <a:gd name="T5" fmla="*/ 9 h 150"/>
                <a:gd name="T6" fmla="*/ 28 w 150"/>
                <a:gd name="T7" fmla="*/ 17 h 150"/>
                <a:gd name="T8" fmla="*/ 17 w 150"/>
                <a:gd name="T9" fmla="*/ 27 h 150"/>
                <a:gd name="T10" fmla="*/ 10 w 150"/>
                <a:gd name="T11" fmla="*/ 40 h 150"/>
                <a:gd name="T12" fmla="*/ 3 w 150"/>
                <a:gd name="T13" fmla="*/ 53 h 150"/>
                <a:gd name="T14" fmla="*/ 1 w 150"/>
                <a:gd name="T15" fmla="*/ 68 h 150"/>
                <a:gd name="T16" fmla="*/ 1 w 150"/>
                <a:gd name="T17" fmla="*/ 83 h 150"/>
                <a:gd name="T18" fmla="*/ 3 w 150"/>
                <a:gd name="T19" fmla="*/ 98 h 150"/>
                <a:gd name="T20" fmla="*/ 10 w 150"/>
                <a:gd name="T21" fmla="*/ 111 h 150"/>
                <a:gd name="T22" fmla="*/ 17 w 150"/>
                <a:gd name="T23" fmla="*/ 122 h 150"/>
                <a:gd name="T24" fmla="*/ 28 w 150"/>
                <a:gd name="T25" fmla="*/ 133 h 150"/>
                <a:gd name="T26" fmla="*/ 40 w 150"/>
                <a:gd name="T27" fmla="*/ 142 h 150"/>
                <a:gd name="T28" fmla="*/ 54 w 150"/>
                <a:gd name="T29" fmla="*/ 147 h 150"/>
                <a:gd name="T30" fmla="*/ 68 w 150"/>
                <a:gd name="T31" fmla="*/ 150 h 150"/>
                <a:gd name="T32" fmla="*/ 83 w 150"/>
                <a:gd name="T33" fmla="*/ 150 h 150"/>
                <a:gd name="T34" fmla="*/ 98 w 150"/>
                <a:gd name="T35" fmla="*/ 147 h 150"/>
                <a:gd name="T36" fmla="*/ 112 w 150"/>
                <a:gd name="T37" fmla="*/ 142 h 150"/>
                <a:gd name="T38" fmla="*/ 123 w 150"/>
                <a:gd name="T39" fmla="*/ 133 h 150"/>
                <a:gd name="T40" fmla="*/ 133 w 150"/>
                <a:gd name="T41" fmla="*/ 122 h 150"/>
                <a:gd name="T42" fmla="*/ 142 w 150"/>
                <a:gd name="T43" fmla="*/ 111 h 150"/>
                <a:gd name="T44" fmla="*/ 147 w 150"/>
                <a:gd name="T45" fmla="*/ 98 h 150"/>
                <a:gd name="T46" fmla="*/ 150 w 150"/>
                <a:gd name="T47" fmla="*/ 83 h 150"/>
                <a:gd name="T48" fmla="*/ 150 w 150"/>
                <a:gd name="T49" fmla="*/ 68 h 150"/>
                <a:gd name="T50" fmla="*/ 147 w 150"/>
                <a:gd name="T51" fmla="*/ 53 h 150"/>
                <a:gd name="T52" fmla="*/ 142 w 150"/>
                <a:gd name="T53" fmla="*/ 40 h 150"/>
                <a:gd name="T54" fmla="*/ 133 w 150"/>
                <a:gd name="T55" fmla="*/ 27 h 150"/>
                <a:gd name="T56" fmla="*/ 123 w 150"/>
                <a:gd name="T57" fmla="*/ 17 h 150"/>
                <a:gd name="T58" fmla="*/ 112 w 150"/>
                <a:gd name="T59" fmla="*/ 9 h 150"/>
                <a:gd name="T60" fmla="*/ 98 w 150"/>
                <a:gd name="T61" fmla="*/ 3 h 150"/>
                <a:gd name="T62" fmla="*/ 83 w 150"/>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50">
                  <a:moveTo>
                    <a:pt x="75" y="0"/>
                  </a:moveTo>
                  <a:lnTo>
                    <a:pt x="68" y="0"/>
                  </a:lnTo>
                  <a:lnTo>
                    <a:pt x="60" y="1"/>
                  </a:lnTo>
                  <a:lnTo>
                    <a:pt x="54" y="3"/>
                  </a:lnTo>
                  <a:lnTo>
                    <a:pt x="46" y="6"/>
                  </a:lnTo>
                  <a:lnTo>
                    <a:pt x="40" y="9"/>
                  </a:lnTo>
                  <a:lnTo>
                    <a:pt x="33" y="13"/>
                  </a:lnTo>
                  <a:lnTo>
                    <a:pt x="28" y="17"/>
                  </a:lnTo>
                  <a:lnTo>
                    <a:pt x="23" y="22"/>
                  </a:lnTo>
                  <a:lnTo>
                    <a:pt x="17" y="27"/>
                  </a:lnTo>
                  <a:lnTo>
                    <a:pt x="13" y="33"/>
                  </a:lnTo>
                  <a:lnTo>
                    <a:pt x="10" y="40"/>
                  </a:lnTo>
                  <a:lnTo>
                    <a:pt x="7" y="46"/>
                  </a:lnTo>
                  <a:lnTo>
                    <a:pt x="3" y="53"/>
                  </a:lnTo>
                  <a:lnTo>
                    <a:pt x="2" y="60"/>
                  </a:lnTo>
                  <a:lnTo>
                    <a:pt x="1" y="68"/>
                  </a:lnTo>
                  <a:lnTo>
                    <a:pt x="0" y="75"/>
                  </a:lnTo>
                  <a:lnTo>
                    <a:pt x="1" y="83"/>
                  </a:lnTo>
                  <a:lnTo>
                    <a:pt x="2" y="90"/>
                  </a:lnTo>
                  <a:lnTo>
                    <a:pt x="3" y="98"/>
                  </a:lnTo>
                  <a:lnTo>
                    <a:pt x="7" y="104"/>
                  </a:lnTo>
                  <a:lnTo>
                    <a:pt x="10" y="111"/>
                  </a:lnTo>
                  <a:lnTo>
                    <a:pt x="13" y="117"/>
                  </a:lnTo>
                  <a:lnTo>
                    <a:pt x="17" y="122"/>
                  </a:lnTo>
                  <a:lnTo>
                    <a:pt x="23" y="128"/>
                  </a:lnTo>
                  <a:lnTo>
                    <a:pt x="28" y="133"/>
                  </a:lnTo>
                  <a:lnTo>
                    <a:pt x="33" y="137"/>
                  </a:lnTo>
                  <a:lnTo>
                    <a:pt x="40" y="142"/>
                  </a:lnTo>
                  <a:lnTo>
                    <a:pt x="46" y="145"/>
                  </a:lnTo>
                  <a:lnTo>
                    <a:pt x="54" y="147"/>
                  </a:lnTo>
                  <a:lnTo>
                    <a:pt x="60" y="149"/>
                  </a:lnTo>
                  <a:lnTo>
                    <a:pt x="68" y="150"/>
                  </a:lnTo>
                  <a:lnTo>
                    <a:pt x="75" y="150"/>
                  </a:lnTo>
                  <a:lnTo>
                    <a:pt x="83" y="150"/>
                  </a:lnTo>
                  <a:lnTo>
                    <a:pt x="90" y="149"/>
                  </a:lnTo>
                  <a:lnTo>
                    <a:pt x="98" y="147"/>
                  </a:lnTo>
                  <a:lnTo>
                    <a:pt x="105" y="145"/>
                  </a:lnTo>
                  <a:lnTo>
                    <a:pt x="112" y="142"/>
                  </a:lnTo>
                  <a:lnTo>
                    <a:pt x="117" y="137"/>
                  </a:lnTo>
                  <a:lnTo>
                    <a:pt x="123" y="133"/>
                  </a:lnTo>
                  <a:lnTo>
                    <a:pt x="129" y="128"/>
                  </a:lnTo>
                  <a:lnTo>
                    <a:pt x="133" y="122"/>
                  </a:lnTo>
                  <a:lnTo>
                    <a:pt x="137" y="117"/>
                  </a:lnTo>
                  <a:lnTo>
                    <a:pt x="142" y="111"/>
                  </a:lnTo>
                  <a:lnTo>
                    <a:pt x="145" y="104"/>
                  </a:lnTo>
                  <a:lnTo>
                    <a:pt x="147" y="98"/>
                  </a:lnTo>
                  <a:lnTo>
                    <a:pt x="149" y="90"/>
                  </a:lnTo>
                  <a:lnTo>
                    <a:pt x="150" y="83"/>
                  </a:lnTo>
                  <a:lnTo>
                    <a:pt x="150" y="75"/>
                  </a:lnTo>
                  <a:lnTo>
                    <a:pt x="150" y="68"/>
                  </a:lnTo>
                  <a:lnTo>
                    <a:pt x="149" y="60"/>
                  </a:lnTo>
                  <a:lnTo>
                    <a:pt x="147" y="53"/>
                  </a:lnTo>
                  <a:lnTo>
                    <a:pt x="145" y="46"/>
                  </a:lnTo>
                  <a:lnTo>
                    <a:pt x="142" y="40"/>
                  </a:lnTo>
                  <a:lnTo>
                    <a:pt x="137" y="33"/>
                  </a:lnTo>
                  <a:lnTo>
                    <a:pt x="133" y="27"/>
                  </a:lnTo>
                  <a:lnTo>
                    <a:pt x="129" y="22"/>
                  </a:lnTo>
                  <a:lnTo>
                    <a:pt x="123" y="17"/>
                  </a:lnTo>
                  <a:lnTo>
                    <a:pt x="117" y="13"/>
                  </a:lnTo>
                  <a:lnTo>
                    <a:pt x="112" y="9"/>
                  </a:lnTo>
                  <a:lnTo>
                    <a:pt x="105" y="6"/>
                  </a:lnTo>
                  <a:lnTo>
                    <a:pt x="98" y="3"/>
                  </a:lnTo>
                  <a:lnTo>
                    <a:pt x="90" y="1"/>
                  </a:lnTo>
                  <a:lnTo>
                    <a:pt x="83"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142">
              <a:extLst>
                <a:ext uri="{FF2B5EF4-FFF2-40B4-BE49-F238E27FC236}">
                  <a16:creationId xmlns:a16="http://schemas.microsoft.com/office/drawing/2014/main" id="{BB709B6B-33F3-494A-A493-389F43C3F940}"/>
                </a:ext>
              </a:extLst>
            </p:cNvPr>
            <p:cNvSpPr>
              <a:spLocks/>
            </p:cNvSpPr>
            <p:nvPr/>
          </p:nvSpPr>
          <p:spPr bwMode="auto">
            <a:xfrm>
              <a:off x="9348788" y="1047750"/>
              <a:ext cx="47625" cy="47625"/>
            </a:xfrm>
            <a:custGeom>
              <a:avLst/>
              <a:gdLst>
                <a:gd name="T0" fmla="*/ 67 w 150"/>
                <a:gd name="T1" fmla="*/ 0 h 150"/>
                <a:gd name="T2" fmla="*/ 52 w 150"/>
                <a:gd name="T3" fmla="*/ 3 h 150"/>
                <a:gd name="T4" fmla="*/ 39 w 150"/>
                <a:gd name="T5" fmla="*/ 9 h 150"/>
                <a:gd name="T6" fmla="*/ 27 w 150"/>
                <a:gd name="T7" fmla="*/ 17 h 150"/>
                <a:gd name="T8" fmla="*/ 17 w 150"/>
                <a:gd name="T9" fmla="*/ 27 h 150"/>
                <a:gd name="T10" fmla="*/ 9 w 150"/>
                <a:gd name="T11" fmla="*/ 40 h 150"/>
                <a:gd name="T12" fmla="*/ 3 w 150"/>
                <a:gd name="T13" fmla="*/ 53 h 150"/>
                <a:gd name="T14" fmla="*/ 0 w 150"/>
                <a:gd name="T15" fmla="*/ 68 h 150"/>
                <a:gd name="T16" fmla="*/ 0 w 150"/>
                <a:gd name="T17" fmla="*/ 83 h 150"/>
                <a:gd name="T18" fmla="*/ 3 w 150"/>
                <a:gd name="T19" fmla="*/ 98 h 150"/>
                <a:gd name="T20" fmla="*/ 9 w 150"/>
                <a:gd name="T21" fmla="*/ 111 h 150"/>
                <a:gd name="T22" fmla="*/ 17 w 150"/>
                <a:gd name="T23" fmla="*/ 122 h 150"/>
                <a:gd name="T24" fmla="*/ 27 w 150"/>
                <a:gd name="T25" fmla="*/ 133 h 150"/>
                <a:gd name="T26" fmla="*/ 39 w 150"/>
                <a:gd name="T27" fmla="*/ 142 h 150"/>
                <a:gd name="T28" fmla="*/ 52 w 150"/>
                <a:gd name="T29" fmla="*/ 147 h 150"/>
                <a:gd name="T30" fmla="*/ 67 w 150"/>
                <a:gd name="T31" fmla="*/ 150 h 150"/>
                <a:gd name="T32" fmla="*/ 82 w 150"/>
                <a:gd name="T33" fmla="*/ 150 h 150"/>
                <a:gd name="T34" fmla="*/ 97 w 150"/>
                <a:gd name="T35" fmla="*/ 147 h 150"/>
                <a:gd name="T36" fmla="*/ 110 w 150"/>
                <a:gd name="T37" fmla="*/ 142 h 150"/>
                <a:gd name="T38" fmla="*/ 122 w 150"/>
                <a:gd name="T39" fmla="*/ 133 h 150"/>
                <a:gd name="T40" fmla="*/ 133 w 150"/>
                <a:gd name="T41" fmla="*/ 122 h 150"/>
                <a:gd name="T42" fmla="*/ 140 w 150"/>
                <a:gd name="T43" fmla="*/ 111 h 150"/>
                <a:gd name="T44" fmla="*/ 147 w 150"/>
                <a:gd name="T45" fmla="*/ 98 h 150"/>
                <a:gd name="T46" fmla="*/ 150 w 150"/>
                <a:gd name="T47" fmla="*/ 83 h 150"/>
                <a:gd name="T48" fmla="*/ 150 w 150"/>
                <a:gd name="T49" fmla="*/ 68 h 150"/>
                <a:gd name="T50" fmla="*/ 147 w 150"/>
                <a:gd name="T51" fmla="*/ 53 h 150"/>
                <a:gd name="T52" fmla="*/ 140 w 150"/>
                <a:gd name="T53" fmla="*/ 40 h 150"/>
                <a:gd name="T54" fmla="*/ 133 w 150"/>
                <a:gd name="T55" fmla="*/ 27 h 150"/>
                <a:gd name="T56" fmla="*/ 122 w 150"/>
                <a:gd name="T57" fmla="*/ 17 h 150"/>
                <a:gd name="T58" fmla="*/ 110 w 150"/>
                <a:gd name="T59" fmla="*/ 9 h 150"/>
                <a:gd name="T60" fmla="*/ 97 w 150"/>
                <a:gd name="T61" fmla="*/ 3 h 150"/>
                <a:gd name="T62" fmla="*/ 82 w 150"/>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50">
                  <a:moveTo>
                    <a:pt x="75" y="0"/>
                  </a:moveTo>
                  <a:lnTo>
                    <a:pt x="67" y="0"/>
                  </a:lnTo>
                  <a:lnTo>
                    <a:pt x="60" y="1"/>
                  </a:lnTo>
                  <a:lnTo>
                    <a:pt x="52" y="3"/>
                  </a:lnTo>
                  <a:lnTo>
                    <a:pt x="46" y="6"/>
                  </a:lnTo>
                  <a:lnTo>
                    <a:pt x="39" y="9"/>
                  </a:lnTo>
                  <a:lnTo>
                    <a:pt x="33" y="13"/>
                  </a:lnTo>
                  <a:lnTo>
                    <a:pt x="27" y="17"/>
                  </a:lnTo>
                  <a:lnTo>
                    <a:pt x="21" y="22"/>
                  </a:lnTo>
                  <a:lnTo>
                    <a:pt x="17" y="27"/>
                  </a:lnTo>
                  <a:lnTo>
                    <a:pt x="13" y="33"/>
                  </a:lnTo>
                  <a:lnTo>
                    <a:pt x="9" y="40"/>
                  </a:lnTo>
                  <a:lnTo>
                    <a:pt x="5" y="46"/>
                  </a:lnTo>
                  <a:lnTo>
                    <a:pt x="3" y="53"/>
                  </a:lnTo>
                  <a:lnTo>
                    <a:pt x="1" y="60"/>
                  </a:lnTo>
                  <a:lnTo>
                    <a:pt x="0" y="68"/>
                  </a:lnTo>
                  <a:lnTo>
                    <a:pt x="0" y="75"/>
                  </a:lnTo>
                  <a:lnTo>
                    <a:pt x="0" y="83"/>
                  </a:lnTo>
                  <a:lnTo>
                    <a:pt x="1" y="90"/>
                  </a:lnTo>
                  <a:lnTo>
                    <a:pt x="3" y="98"/>
                  </a:lnTo>
                  <a:lnTo>
                    <a:pt x="5" y="104"/>
                  </a:lnTo>
                  <a:lnTo>
                    <a:pt x="9" y="111"/>
                  </a:lnTo>
                  <a:lnTo>
                    <a:pt x="13" y="117"/>
                  </a:lnTo>
                  <a:lnTo>
                    <a:pt x="17" y="122"/>
                  </a:lnTo>
                  <a:lnTo>
                    <a:pt x="21" y="128"/>
                  </a:lnTo>
                  <a:lnTo>
                    <a:pt x="27" y="133"/>
                  </a:lnTo>
                  <a:lnTo>
                    <a:pt x="33" y="137"/>
                  </a:lnTo>
                  <a:lnTo>
                    <a:pt x="39" y="142"/>
                  </a:lnTo>
                  <a:lnTo>
                    <a:pt x="46" y="145"/>
                  </a:lnTo>
                  <a:lnTo>
                    <a:pt x="52" y="147"/>
                  </a:lnTo>
                  <a:lnTo>
                    <a:pt x="60" y="149"/>
                  </a:lnTo>
                  <a:lnTo>
                    <a:pt x="67" y="150"/>
                  </a:lnTo>
                  <a:lnTo>
                    <a:pt x="75" y="150"/>
                  </a:lnTo>
                  <a:lnTo>
                    <a:pt x="82" y="150"/>
                  </a:lnTo>
                  <a:lnTo>
                    <a:pt x="90" y="149"/>
                  </a:lnTo>
                  <a:lnTo>
                    <a:pt x="97" y="147"/>
                  </a:lnTo>
                  <a:lnTo>
                    <a:pt x="104" y="145"/>
                  </a:lnTo>
                  <a:lnTo>
                    <a:pt x="110" y="142"/>
                  </a:lnTo>
                  <a:lnTo>
                    <a:pt x="117" y="137"/>
                  </a:lnTo>
                  <a:lnTo>
                    <a:pt x="122" y="133"/>
                  </a:lnTo>
                  <a:lnTo>
                    <a:pt x="128" y="128"/>
                  </a:lnTo>
                  <a:lnTo>
                    <a:pt x="133" y="122"/>
                  </a:lnTo>
                  <a:lnTo>
                    <a:pt x="137" y="117"/>
                  </a:lnTo>
                  <a:lnTo>
                    <a:pt x="140" y="111"/>
                  </a:lnTo>
                  <a:lnTo>
                    <a:pt x="144" y="104"/>
                  </a:lnTo>
                  <a:lnTo>
                    <a:pt x="147" y="98"/>
                  </a:lnTo>
                  <a:lnTo>
                    <a:pt x="148" y="90"/>
                  </a:lnTo>
                  <a:lnTo>
                    <a:pt x="150" y="83"/>
                  </a:lnTo>
                  <a:lnTo>
                    <a:pt x="150" y="75"/>
                  </a:lnTo>
                  <a:lnTo>
                    <a:pt x="150" y="68"/>
                  </a:lnTo>
                  <a:lnTo>
                    <a:pt x="148" y="60"/>
                  </a:lnTo>
                  <a:lnTo>
                    <a:pt x="147" y="53"/>
                  </a:lnTo>
                  <a:lnTo>
                    <a:pt x="144" y="46"/>
                  </a:lnTo>
                  <a:lnTo>
                    <a:pt x="140" y="40"/>
                  </a:lnTo>
                  <a:lnTo>
                    <a:pt x="137" y="33"/>
                  </a:lnTo>
                  <a:lnTo>
                    <a:pt x="133" y="27"/>
                  </a:lnTo>
                  <a:lnTo>
                    <a:pt x="128" y="22"/>
                  </a:lnTo>
                  <a:lnTo>
                    <a:pt x="122" y="17"/>
                  </a:lnTo>
                  <a:lnTo>
                    <a:pt x="117" y="13"/>
                  </a:lnTo>
                  <a:lnTo>
                    <a:pt x="110" y="9"/>
                  </a:lnTo>
                  <a:lnTo>
                    <a:pt x="104" y="6"/>
                  </a:lnTo>
                  <a:lnTo>
                    <a:pt x="97" y="3"/>
                  </a:lnTo>
                  <a:lnTo>
                    <a:pt x="90" y="1"/>
                  </a:lnTo>
                  <a:lnTo>
                    <a:pt x="82"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Freeform 295">
            <a:extLst>
              <a:ext uri="{FF2B5EF4-FFF2-40B4-BE49-F238E27FC236}">
                <a16:creationId xmlns:a16="http://schemas.microsoft.com/office/drawing/2014/main" id="{4843FAA9-949D-7C45-A59B-C46CDA082389}"/>
              </a:ext>
            </a:extLst>
          </p:cNvPr>
          <p:cNvSpPr>
            <a:spLocks noEditPoints="1"/>
          </p:cNvSpPr>
          <p:nvPr/>
        </p:nvSpPr>
        <p:spPr bwMode="auto">
          <a:xfrm>
            <a:off x="3006520" y="2531582"/>
            <a:ext cx="264851" cy="240193"/>
          </a:xfrm>
          <a:custGeom>
            <a:avLst/>
            <a:gdLst>
              <a:gd name="T0" fmla="*/ 35 w 896"/>
              <a:gd name="T1" fmla="*/ 256 h 896"/>
              <a:gd name="T2" fmla="*/ 58 w 896"/>
              <a:gd name="T3" fmla="*/ 190 h 896"/>
              <a:gd name="T4" fmla="*/ 94 w 896"/>
              <a:gd name="T5" fmla="*/ 132 h 896"/>
              <a:gd name="T6" fmla="*/ 143 w 896"/>
              <a:gd name="T7" fmla="*/ 85 h 896"/>
              <a:gd name="T8" fmla="*/ 203 w 896"/>
              <a:gd name="T9" fmla="*/ 51 h 896"/>
              <a:gd name="T10" fmla="*/ 271 w 896"/>
              <a:gd name="T11" fmla="*/ 33 h 896"/>
              <a:gd name="T12" fmla="*/ 342 w 896"/>
              <a:gd name="T13" fmla="*/ 31 h 896"/>
              <a:gd name="T14" fmla="*/ 411 w 896"/>
              <a:gd name="T15" fmla="*/ 47 h 896"/>
              <a:gd name="T16" fmla="*/ 472 w 896"/>
              <a:gd name="T17" fmla="*/ 78 h 896"/>
              <a:gd name="T18" fmla="*/ 523 w 896"/>
              <a:gd name="T19" fmla="*/ 123 h 896"/>
              <a:gd name="T20" fmla="*/ 563 w 896"/>
              <a:gd name="T21" fmla="*/ 178 h 896"/>
              <a:gd name="T22" fmla="*/ 588 w 896"/>
              <a:gd name="T23" fmla="*/ 242 h 896"/>
              <a:gd name="T24" fmla="*/ 597 w 896"/>
              <a:gd name="T25" fmla="*/ 313 h 896"/>
              <a:gd name="T26" fmla="*/ 588 w 896"/>
              <a:gd name="T27" fmla="*/ 384 h 896"/>
              <a:gd name="T28" fmla="*/ 563 w 896"/>
              <a:gd name="T29" fmla="*/ 448 h 896"/>
              <a:gd name="T30" fmla="*/ 523 w 896"/>
              <a:gd name="T31" fmla="*/ 503 h 896"/>
              <a:gd name="T32" fmla="*/ 472 w 896"/>
              <a:gd name="T33" fmla="*/ 548 h 896"/>
              <a:gd name="T34" fmla="*/ 411 w 896"/>
              <a:gd name="T35" fmla="*/ 579 h 896"/>
              <a:gd name="T36" fmla="*/ 342 w 896"/>
              <a:gd name="T37" fmla="*/ 595 h 896"/>
              <a:gd name="T38" fmla="*/ 271 w 896"/>
              <a:gd name="T39" fmla="*/ 593 h 896"/>
              <a:gd name="T40" fmla="*/ 203 w 896"/>
              <a:gd name="T41" fmla="*/ 575 h 896"/>
              <a:gd name="T42" fmla="*/ 143 w 896"/>
              <a:gd name="T43" fmla="*/ 541 h 896"/>
              <a:gd name="T44" fmla="*/ 94 w 896"/>
              <a:gd name="T45" fmla="*/ 494 h 896"/>
              <a:gd name="T46" fmla="*/ 58 w 896"/>
              <a:gd name="T47" fmla="*/ 436 h 896"/>
              <a:gd name="T48" fmla="*/ 35 w 896"/>
              <a:gd name="T49" fmla="*/ 370 h 896"/>
              <a:gd name="T50" fmla="*/ 892 w 896"/>
              <a:gd name="T51" fmla="*/ 870 h 896"/>
              <a:gd name="T52" fmla="*/ 580 w 896"/>
              <a:gd name="T53" fmla="*/ 479 h 896"/>
              <a:gd name="T54" fmla="*/ 611 w 896"/>
              <a:gd name="T55" fmla="*/ 415 h 896"/>
              <a:gd name="T56" fmla="*/ 626 w 896"/>
              <a:gd name="T57" fmla="*/ 343 h 896"/>
              <a:gd name="T58" fmla="*/ 624 w 896"/>
              <a:gd name="T59" fmla="*/ 265 h 896"/>
              <a:gd name="T60" fmla="*/ 602 w 896"/>
              <a:gd name="T61" fmla="*/ 191 h 896"/>
              <a:gd name="T62" fmla="*/ 565 w 896"/>
              <a:gd name="T63" fmla="*/ 125 h 896"/>
              <a:gd name="T64" fmla="*/ 513 w 896"/>
              <a:gd name="T65" fmla="*/ 71 h 896"/>
              <a:gd name="T66" fmla="*/ 449 w 896"/>
              <a:gd name="T67" fmla="*/ 31 h 896"/>
              <a:gd name="T68" fmla="*/ 376 w 896"/>
              <a:gd name="T69" fmla="*/ 6 h 896"/>
              <a:gd name="T70" fmla="*/ 297 w 896"/>
              <a:gd name="T71" fmla="*/ 0 h 896"/>
              <a:gd name="T72" fmla="*/ 220 w 896"/>
              <a:gd name="T73" fmla="*/ 14 h 896"/>
              <a:gd name="T74" fmla="*/ 151 w 896"/>
              <a:gd name="T75" fmla="*/ 45 h 896"/>
              <a:gd name="T76" fmla="*/ 92 w 896"/>
              <a:gd name="T77" fmla="*/ 92 h 896"/>
              <a:gd name="T78" fmla="*/ 45 w 896"/>
              <a:gd name="T79" fmla="*/ 150 h 896"/>
              <a:gd name="T80" fmla="*/ 14 w 896"/>
              <a:gd name="T81" fmla="*/ 220 h 896"/>
              <a:gd name="T82" fmla="*/ 0 w 896"/>
              <a:gd name="T83" fmla="*/ 297 h 896"/>
              <a:gd name="T84" fmla="*/ 6 w 896"/>
              <a:gd name="T85" fmla="*/ 376 h 896"/>
              <a:gd name="T86" fmla="*/ 31 w 896"/>
              <a:gd name="T87" fmla="*/ 449 h 896"/>
              <a:gd name="T88" fmla="*/ 72 w 896"/>
              <a:gd name="T89" fmla="*/ 512 h 896"/>
              <a:gd name="T90" fmla="*/ 126 w 896"/>
              <a:gd name="T91" fmla="*/ 564 h 896"/>
              <a:gd name="T92" fmla="*/ 191 w 896"/>
              <a:gd name="T93" fmla="*/ 602 h 896"/>
              <a:gd name="T94" fmla="*/ 265 w 896"/>
              <a:gd name="T95" fmla="*/ 623 h 896"/>
              <a:gd name="T96" fmla="*/ 343 w 896"/>
              <a:gd name="T97" fmla="*/ 625 h 896"/>
              <a:gd name="T98" fmla="*/ 415 w 896"/>
              <a:gd name="T99" fmla="*/ 609 h 896"/>
              <a:gd name="T100" fmla="*/ 479 w 896"/>
              <a:gd name="T101" fmla="*/ 579 h 896"/>
              <a:gd name="T102" fmla="*/ 871 w 896"/>
              <a:gd name="T103" fmla="*/ 891 h 896"/>
              <a:gd name="T104" fmla="*/ 885 w 896"/>
              <a:gd name="T105" fmla="*/ 896 h 896"/>
              <a:gd name="T106" fmla="*/ 895 w 896"/>
              <a:gd name="T107" fmla="*/ 886 h 896"/>
              <a:gd name="T108" fmla="*/ 894 w 896"/>
              <a:gd name="T109" fmla="*/ 872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6" h="896">
                <a:moveTo>
                  <a:pt x="30" y="313"/>
                </a:moveTo>
                <a:lnTo>
                  <a:pt x="30" y="298"/>
                </a:lnTo>
                <a:lnTo>
                  <a:pt x="31" y="284"/>
                </a:lnTo>
                <a:lnTo>
                  <a:pt x="33" y="270"/>
                </a:lnTo>
                <a:lnTo>
                  <a:pt x="35" y="256"/>
                </a:lnTo>
                <a:lnTo>
                  <a:pt x="38" y="242"/>
                </a:lnTo>
                <a:lnTo>
                  <a:pt x="43" y="228"/>
                </a:lnTo>
                <a:lnTo>
                  <a:pt x="47" y="216"/>
                </a:lnTo>
                <a:lnTo>
                  <a:pt x="51" y="203"/>
                </a:lnTo>
                <a:lnTo>
                  <a:pt x="58" y="190"/>
                </a:lnTo>
                <a:lnTo>
                  <a:pt x="64" y="178"/>
                </a:lnTo>
                <a:lnTo>
                  <a:pt x="71" y="165"/>
                </a:lnTo>
                <a:lnTo>
                  <a:pt x="78" y="155"/>
                </a:lnTo>
                <a:lnTo>
                  <a:pt x="86" y="143"/>
                </a:lnTo>
                <a:lnTo>
                  <a:pt x="94" y="132"/>
                </a:lnTo>
                <a:lnTo>
                  <a:pt x="104" y="123"/>
                </a:lnTo>
                <a:lnTo>
                  <a:pt x="112" y="112"/>
                </a:lnTo>
                <a:lnTo>
                  <a:pt x="123" y="103"/>
                </a:lnTo>
                <a:lnTo>
                  <a:pt x="133" y="94"/>
                </a:lnTo>
                <a:lnTo>
                  <a:pt x="143" y="85"/>
                </a:lnTo>
                <a:lnTo>
                  <a:pt x="155" y="78"/>
                </a:lnTo>
                <a:lnTo>
                  <a:pt x="166" y="70"/>
                </a:lnTo>
                <a:lnTo>
                  <a:pt x="179" y="64"/>
                </a:lnTo>
                <a:lnTo>
                  <a:pt x="190" y="57"/>
                </a:lnTo>
                <a:lnTo>
                  <a:pt x="203" y="51"/>
                </a:lnTo>
                <a:lnTo>
                  <a:pt x="216" y="47"/>
                </a:lnTo>
                <a:lnTo>
                  <a:pt x="229" y="41"/>
                </a:lnTo>
                <a:lnTo>
                  <a:pt x="243" y="38"/>
                </a:lnTo>
                <a:lnTo>
                  <a:pt x="257" y="35"/>
                </a:lnTo>
                <a:lnTo>
                  <a:pt x="271" y="33"/>
                </a:lnTo>
                <a:lnTo>
                  <a:pt x="284" y="31"/>
                </a:lnTo>
                <a:lnTo>
                  <a:pt x="298" y="30"/>
                </a:lnTo>
                <a:lnTo>
                  <a:pt x="313" y="29"/>
                </a:lnTo>
                <a:lnTo>
                  <a:pt x="328" y="30"/>
                </a:lnTo>
                <a:lnTo>
                  <a:pt x="342" y="31"/>
                </a:lnTo>
                <a:lnTo>
                  <a:pt x="356" y="33"/>
                </a:lnTo>
                <a:lnTo>
                  <a:pt x="370" y="35"/>
                </a:lnTo>
                <a:lnTo>
                  <a:pt x="384" y="38"/>
                </a:lnTo>
                <a:lnTo>
                  <a:pt x="398" y="41"/>
                </a:lnTo>
                <a:lnTo>
                  <a:pt x="411" y="47"/>
                </a:lnTo>
                <a:lnTo>
                  <a:pt x="424" y="51"/>
                </a:lnTo>
                <a:lnTo>
                  <a:pt x="436" y="57"/>
                </a:lnTo>
                <a:lnTo>
                  <a:pt x="448" y="64"/>
                </a:lnTo>
                <a:lnTo>
                  <a:pt x="461" y="70"/>
                </a:lnTo>
                <a:lnTo>
                  <a:pt x="472" y="78"/>
                </a:lnTo>
                <a:lnTo>
                  <a:pt x="483" y="85"/>
                </a:lnTo>
                <a:lnTo>
                  <a:pt x="494" y="94"/>
                </a:lnTo>
                <a:lnTo>
                  <a:pt x="504" y="102"/>
                </a:lnTo>
                <a:lnTo>
                  <a:pt x="514" y="112"/>
                </a:lnTo>
                <a:lnTo>
                  <a:pt x="523" y="123"/>
                </a:lnTo>
                <a:lnTo>
                  <a:pt x="533" y="132"/>
                </a:lnTo>
                <a:lnTo>
                  <a:pt x="541" y="143"/>
                </a:lnTo>
                <a:lnTo>
                  <a:pt x="549" y="155"/>
                </a:lnTo>
                <a:lnTo>
                  <a:pt x="556" y="165"/>
                </a:lnTo>
                <a:lnTo>
                  <a:pt x="563" y="178"/>
                </a:lnTo>
                <a:lnTo>
                  <a:pt x="569" y="190"/>
                </a:lnTo>
                <a:lnTo>
                  <a:pt x="575" y="203"/>
                </a:lnTo>
                <a:lnTo>
                  <a:pt x="580" y="216"/>
                </a:lnTo>
                <a:lnTo>
                  <a:pt x="585" y="228"/>
                </a:lnTo>
                <a:lnTo>
                  <a:pt x="588" y="242"/>
                </a:lnTo>
                <a:lnTo>
                  <a:pt x="591" y="256"/>
                </a:lnTo>
                <a:lnTo>
                  <a:pt x="594" y="270"/>
                </a:lnTo>
                <a:lnTo>
                  <a:pt x="596" y="284"/>
                </a:lnTo>
                <a:lnTo>
                  <a:pt x="597" y="298"/>
                </a:lnTo>
                <a:lnTo>
                  <a:pt x="597" y="313"/>
                </a:lnTo>
                <a:lnTo>
                  <a:pt x="597" y="328"/>
                </a:lnTo>
                <a:lnTo>
                  <a:pt x="596" y="342"/>
                </a:lnTo>
                <a:lnTo>
                  <a:pt x="594" y="356"/>
                </a:lnTo>
                <a:lnTo>
                  <a:pt x="591" y="370"/>
                </a:lnTo>
                <a:lnTo>
                  <a:pt x="588" y="384"/>
                </a:lnTo>
                <a:lnTo>
                  <a:pt x="585" y="397"/>
                </a:lnTo>
                <a:lnTo>
                  <a:pt x="580" y="410"/>
                </a:lnTo>
                <a:lnTo>
                  <a:pt x="575" y="423"/>
                </a:lnTo>
                <a:lnTo>
                  <a:pt x="569" y="436"/>
                </a:lnTo>
                <a:lnTo>
                  <a:pt x="563" y="448"/>
                </a:lnTo>
                <a:lnTo>
                  <a:pt x="556" y="459"/>
                </a:lnTo>
                <a:lnTo>
                  <a:pt x="549" y="471"/>
                </a:lnTo>
                <a:lnTo>
                  <a:pt x="541" y="483"/>
                </a:lnTo>
                <a:lnTo>
                  <a:pt x="533" y="494"/>
                </a:lnTo>
                <a:lnTo>
                  <a:pt x="523" y="503"/>
                </a:lnTo>
                <a:lnTo>
                  <a:pt x="514" y="514"/>
                </a:lnTo>
                <a:lnTo>
                  <a:pt x="504" y="523"/>
                </a:lnTo>
                <a:lnTo>
                  <a:pt x="494" y="532"/>
                </a:lnTo>
                <a:lnTo>
                  <a:pt x="483" y="541"/>
                </a:lnTo>
                <a:lnTo>
                  <a:pt x="472" y="548"/>
                </a:lnTo>
                <a:lnTo>
                  <a:pt x="461" y="556"/>
                </a:lnTo>
                <a:lnTo>
                  <a:pt x="448" y="562"/>
                </a:lnTo>
                <a:lnTo>
                  <a:pt x="436" y="569"/>
                </a:lnTo>
                <a:lnTo>
                  <a:pt x="424" y="575"/>
                </a:lnTo>
                <a:lnTo>
                  <a:pt x="411" y="579"/>
                </a:lnTo>
                <a:lnTo>
                  <a:pt x="398" y="583"/>
                </a:lnTo>
                <a:lnTo>
                  <a:pt x="384" y="588"/>
                </a:lnTo>
                <a:lnTo>
                  <a:pt x="370" y="591"/>
                </a:lnTo>
                <a:lnTo>
                  <a:pt x="356" y="593"/>
                </a:lnTo>
                <a:lnTo>
                  <a:pt x="342" y="595"/>
                </a:lnTo>
                <a:lnTo>
                  <a:pt x="328" y="596"/>
                </a:lnTo>
                <a:lnTo>
                  <a:pt x="313" y="596"/>
                </a:lnTo>
                <a:lnTo>
                  <a:pt x="298" y="596"/>
                </a:lnTo>
                <a:lnTo>
                  <a:pt x="284" y="595"/>
                </a:lnTo>
                <a:lnTo>
                  <a:pt x="271" y="593"/>
                </a:lnTo>
                <a:lnTo>
                  <a:pt x="257" y="591"/>
                </a:lnTo>
                <a:lnTo>
                  <a:pt x="243" y="588"/>
                </a:lnTo>
                <a:lnTo>
                  <a:pt x="229" y="583"/>
                </a:lnTo>
                <a:lnTo>
                  <a:pt x="216" y="579"/>
                </a:lnTo>
                <a:lnTo>
                  <a:pt x="203" y="575"/>
                </a:lnTo>
                <a:lnTo>
                  <a:pt x="190" y="569"/>
                </a:lnTo>
                <a:lnTo>
                  <a:pt x="179" y="562"/>
                </a:lnTo>
                <a:lnTo>
                  <a:pt x="166" y="556"/>
                </a:lnTo>
                <a:lnTo>
                  <a:pt x="155" y="548"/>
                </a:lnTo>
                <a:lnTo>
                  <a:pt x="143" y="541"/>
                </a:lnTo>
                <a:lnTo>
                  <a:pt x="133" y="532"/>
                </a:lnTo>
                <a:lnTo>
                  <a:pt x="123" y="523"/>
                </a:lnTo>
                <a:lnTo>
                  <a:pt x="112" y="514"/>
                </a:lnTo>
                <a:lnTo>
                  <a:pt x="104" y="503"/>
                </a:lnTo>
                <a:lnTo>
                  <a:pt x="94" y="494"/>
                </a:lnTo>
                <a:lnTo>
                  <a:pt x="86" y="483"/>
                </a:lnTo>
                <a:lnTo>
                  <a:pt x="78" y="471"/>
                </a:lnTo>
                <a:lnTo>
                  <a:pt x="71" y="459"/>
                </a:lnTo>
                <a:lnTo>
                  <a:pt x="64" y="448"/>
                </a:lnTo>
                <a:lnTo>
                  <a:pt x="58" y="436"/>
                </a:lnTo>
                <a:lnTo>
                  <a:pt x="51" y="423"/>
                </a:lnTo>
                <a:lnTo>
                  <a:pt x="47" y="410"/>
                </a:lnTo>
                <a:lnTo>
                  <a:pt x="43" y="397"/>
                </a:lnTo>
                <a:lnTo>
                  <a:pt x="38" y="384"/>
                </a:lnTo>
                <a:lnTo>
                  <a:pt x="35" y="370"/>
                </a:lnTo>
                <a:lnTo>
                  <a:pt x="33" y="356"/>
                </a:lnTo>
                <a:lnTo>
                  <a:pt x="31" y="342"/>
                </a:lnTo>
                <a:lnTo>
                  <a:pt x="30" y="328"/>
                </a:lnTo>
                <a:lnTo>
                  <a:pt x="30" y="313"/>
                </a:lnTo>
                <a:close/>
                <a:moveTo>
                  <a:pt x="892" y="870"/>
                </a:moveTo>
                <a:lnTo>
                  <a:pt x="545" y="524"/>
                </a:lnTo>
                <a:lnTo>
                  <a:pt x="554" y="513"/>
                </a:lnTo>
                <a:lnTo>
                  <a:pt x="564" y="502"/>
                </a:lnTo>
                <a:lnTo>
                  <a:pt x="571" y="490"/>
                </a:lnTo>
                <a:lnTo>
                  <a:pt x="580" y="479"/>
                </a:lnTo>
                <a:lnTo>
                  <a:pt x="587" y="466"/>
                </a:lnTo>
                <a:lnTo>
                  <a:pt x="594" y="454"/>
                </a:lnTo>
                <a:lnTo>
                  <a:pt x="600" y="441"/>
                </a:lnTo>
                <a:lnTo>
                  <a:pt x="605" y="427"/>
                </a:lnTo>
                <a:lnTo>
                  <a:pt x="611" y="415"/>
                </a:lnTo>
                <a:lnTo>
                  <a:pt x="615" y="401"/>
                </a:lnTo>
                <a:lnTo>
                  <a:pt x="618" y="387"/>
                </a:lnTo>
                <a:lnTo>
                  <a:pt x="621" y="372"/>
                </a:lnTo>
                <a:lnTo>
                  <a:pt x="624" y="358"/>
                </a:lnTo>
                <a:lnTo>
                  <a:pt x="626" y="343"/>
                </a:lnTo>
                <a:lnTo>
                  <a:pt x="627" y="328"/>
                </a:lnTo>
                <a:lnTo>
                  <a:pt x="627" y="313"/>
                </a:lnTo>
                <a:lnTo>
                  <a:pt x="627" y="297"/>
                </a:lnTo>
                <a:lnTo>
                  <a:pt x="626" y="281"/>
                </a:lnTo>
                <a:lnTo>
                  <a:pt x="624" y="265"/>
                </a:lnTo>
                <a:lnTo>
                  <a:pt x="620" y="250"/>
                </a:lnTo>
                <a:lnTo>
                  <a:pt x="617" y="235"/>
                </a:lnTo>
                <a:lnTo>
                  <a:pt x="613" y="220"/>
                </a:lnTo>
                <a:lnTo>
                  <a:pt x="609" y="205"/>
                </a:lnTo>
                <a:lnTo>
                  <a:pt x="602" y="191"/>
                </a:lnTo>
                <a:lnTo>
                  <a:pt x="596" y="177"/>
                </a:lnTo>
                <a:lnTo>
                  <a:pt x="589" y="163"/>
                </a:lnTo>
                <a:lnTo>
                  <a:pt x="582" y="150"/>
                </a:lnTo>
                <a:lnTo>
                  <a:pt x="573" y="138"/>
                </a:lnTo>
                <a:lnTo>
                  <a:pt x="565" y="125"/>
                </a:lnTo>
                <a:lnTo>
                  <a:pt x="555" y="113"/>
                </a:lnTo>
                <a:lnTo>
                  <a:pt x="545" y="102"/>
                </a:lnTo>
                <a:lnTo>
                  <a:pt x="535" y="92"/>
                </a:lnTo>
                <a:lnTo>
                  <a:pt x="524" y="81"/>
                </a:lnTo>
                <a:lnTo>
                  <a:pt x="513" y="71"/>
                </a:lnTo>
                <a:lnTo>
                  <a:pt x="501" y="62"/>
                </a:lnTo>
                <a:lnTo>
                  <a:pt x="489" y="53"/>
                </a:lnTo>
                <a:lnTo>
                  <a:pt x="476" y="45"/>
                </a:lnTo>
                <a:lnTo>
                  <a:pt x="463" y="37"/>
                </a:lnTo>
                <a:lnTo>
                  <a:pt x="449" y="31"/>
                </a:lnTo>
                <a:lnTo>
                  <a:pt x="435" y="24"/>
                </a:lnTo>
                <a:lnTo>
                  <a:pt x="421" y="18"/>
                </a:lnTo>
                <a:lnTo>
                  <a:pt x="406" y="14"/>
                </a:lnTo>
                <a:lnTo>
                  <a:pt x="391" y="9"/>
                </a:lnTo>
                <a:lnTo>
                  <a:pt x="376" y="6"/>
                </a:lnTo>
                <a:lnTo>
                  <a:pt x="361" y="3"/>
                </a:lnTo>
                <a:lnTo>
                  <a:pt x="345" y="1"/>
                </a:lnTo>
                <a:lnTo>
                  <a:pt x="329" y="0"/>
                </a:lnTo>
                <a:lnTo>
                  <a:pt x="313" y="0"/>
                </a:lnTo>
                <a:lnTo>
                  <a:pt x="297" y="0"/>
                </a:lnTo>
                <a:lnTo>
                  <a:pt x="281" y="1"/>
                </a:lnTo>
                <a:lnTo>
                  <a:pt x="265" y="3"/>
                </a:lnTo>
                <a:lnTo>
                  <a:pt x="250" y="5"/>
                </a:lnTo>
                <a:lnTo>
                  <a:pt x="235" y="9"/>
                </a:lnTo>
                <a:lnTo>
                  <a:pt x="220" y="14"/>
                </a:lnTo>
                <a:lnTo>
                  <a:pt x="205" y="18"/>
                </a:lnTo>
                <a:lnTo>
                  <a:pt x="191" y="24"/>
                </a:lnTo>
                <a:lnTo>
                  <a:pt x="178" y="30"/>
                </a:lnTo>
                <a:lnTo>
                  <a:pt x="164" y="37"/>
                </a:lnTo>
                <a:lnTo>
                  <a:pt x="151" y="45"/>
                </a:lnTo>
                <a:lnTo>
                  <a:pt x="138" y="53"/>
                </a:lnTo>
                <a:lnTo>
                  <a:pt x="126" y="62"/>
                </a:lnTo>
                <a:lnTo>
                  <a:pt x="114" y="71"/>
                </a:lnTo>
                <a:lnTo>
                  <a:pt x="103" y="81"/>
                </a:lnTo>
                <a:lnTo>
                  <a:pt x="92" y="92"/>
                </a:lnTo>
                <a:lnTo>
                  <a:pt x="81" y="102"/>
                </a:lnTo>
                <a:lnTo>
                  <a:pt x="72" y="113"/>
                </a:lnTo>
                <a:lnTo>
                  <a:pt x="62" y="125"/>
                </a:lnTo>
                <a:lnTo>
                  <a:pt x="53" y="138"/>
                </a:lnTo>
                <a:lnTo>
                  <a:pt x="45" y="150"/>
                </a:lnTo>
                <a:lnTo>
                  <a:pt x="37" y="163"/>
                </a:lnTo>
                <a:lnTo>
                  <a:pt x="31" y="177"/>
                </a:lnTo>
                <a:lnTo>
                  <a:pt x="25" y="191"/>
                </a:lnTo>
                <a:lnTo>
                  <a:pt x="18" y="205"/>
                </a:lnTo>
                <a:lnTo>
                  <a:pt x="14" y="220"/>
                </a:lnTo>
                <a:lnTo>
                  <a:pt x="10" y="235"/>
                </a:lnTo>
                <a:lnTo>
                  <a:pt x="6" y="250"/>
                </a:lnTo>
                <a:lnTo>
                  <a:pt x="3" y="265"/>
                </a:lnTo>
                <a:lnTo>
                  <a:pt x="1" y="281"/>
                </a:lnTo>
                <a:lnTo>
                  <a:pt x="0" y="297"/>
                </a:lnTo>
                <a:lnTo>
                  <a:pt x="0" y="313"/>
                </a:lnTo>
                <a:lnTo>
                  <a:pt x="0" y="329"/>
                </a:lnTo>
                <a:lnTo>
                  <a:pt x="1" y="345"/>
                </a:lnTo>
                <a:lnTo>
                  <a:pt x="3" y="361"/>
                </a:lnTo>
                <a:lnTo>
                  <a:pt x="6" y="376"/>
                </a:lnTo>
                <a:lnTo>
                  <a:pt x="10" y="391"/>
                </a:lnTo>
                <a:lnTo>
                  <a:pt x="14" y="406"/>
                </a:lnTo>
                <a:lnTo>
                  <a:pt x="18" y="421"/>
                </a:lnTo>
                <a:lnTo>
                  <a:pt x="25" y="435"/>
                </a:lnTo>
                <a:lnTo>
                  <a:pt x="31" y="449"/>
                </a:lnTo>
                <a:lnTo>
                  <a:pt x="37" y="463"/>
                </a:lnTo>
                <a:lnTo>
                  <a:pt x="45" y="475"/>
                </a:lnTo>
                <a:lnTo>
                  <a:pt x="53" y="488"/>
                </a:lnTo>
                <a:lnTo>
                  <a:pt x="62" y="500"/>
                </a:lnTo>
                <a:lnTo>
                  <a:pt x="72" y="512"/>
                </a:lnTo>
                <a:lnTo>
                  <a:pt x="81" y="524"/>
                </a:lnTo>
                <a:lnTo>
                  <a:pt x="92" y="534"/>
                </a:lnTo>
                <a:lnTo>
                  <a:pt x="103" y="545"/>
                </a:lnTo>
                <a:lnTo>
                  <a:pt x="114" y="555"/>
                </a:lnTo>
                <a:lnTo>
                  <a:pt x="126" y="564"/>
                </a:lnTo>
                <a:lnTo>
                  <a:pt x="138" y="573"/>
                </a:lnTo>
                <a:lnTo>
                  <a:pt x="151" y="581"/>
                </a:lnTo>
                <a:lnTo>
                  <a:pt x="164" y="589"/>
                </a:lnTo>
                <a:lnTo>
                  <a:pt x="178" y="595"/>
                </a:lnTo>
                <a:lnTo>
                  <a:pt x="191" y="602"/>
                </a:lnTo>
                <a:lnTo>
                  <a:pt x="205" y="608"/>
                </a:lnTo>
                <a:lnTo>
                  <a:pt x="220" y="612"/>
                </a:lnTo>
                <a:lnTo>
                  <a:pt x="235" y="617"/>
                </a:lnTo>
                <a:lnTo>
                  <a:pt x="250" y="620"/>
                </a:lnTo>
                <a:lnTo>
                  <a:pt x="265" y="623"/>
                </a:lnTo>
                <a:lnTo>
                  <a:pt x="281" y="625"/>
                </a:lnTo>
                <a:lnTo>
                  <a:pt x="297" y="626"/>
                </a:lnTo>
                <a:lnTo>
                  <a:pt x="313" y="626"/>
                </a:lnTo>
                <a:lnTo>
                  <a:pt x="328" y="626"/>
                </a:lnTo>
                <a:lnTo>
                  <a:pt x="343" y="625"/>
                </a:lnTo>
                <a:lnTo>
                  <a:pt x="358" y="623"/>
                </a:lnTo>
                <a:lnTo>
                  <a:pt x="372" y="621"/>
                </a:lnTo>
                <a:lnTo>
                  <a:pt x="387" y="618"/>
                </a:lnTo>
                <a:lnTo>
                  <a:pt x="401" y="614"/>
                </a:lnTo>
                <a:lnTo>
                  <a:pt x="415" y="609"/>
                </a:lnTo>
                <a:lnTo>
                  <a:pt x="428" y="605"/>
                </a:lnTo>
                <a:lnTo>
                  <a:pt x="442" y="600"/>
                </a:lnTo>
                <a:lnTo>
                  <a:pt x="455" y="593"/>
                </a:lnTo>
                <a:lnTo>
                  <a:pt x="467" y="587"/>
                </a:lnTo>
                <a:lnTo>
                  <a:pt x="479" y="579"/>
                </a:lnTo>
                <a:lnTo>
                  <a:pt x="491" y="571"/>
                </a:lnTo>
                <a:lnTo>
                  <a:pt x="503" y="563"/>
                </a:lnTo>
                <a:lnTo>
                  <a:pt x="513" y="554"/>
                </a:lnTo>
                <a:lnTo>
                  <a:pt x="524" y="545"/>
                </a:lnTo>
                <a:lnTo>
                  <a:pt x="871" y="891"/>
                </a:lnTo>
                <a:lnTo>
                  <a:pt x="873" y="893"/>
                </a:lnTo>
                <a:lnTo>
                  <a:pt x="876" y="895"/>
                </a:lnTo>
                <a:lnTo>
                  <a:pt x="878" y="896"/>
                </a:lnTo>
                <a:lnTo>
                  <a:pt x="881" y="896"/>
                </a:lnTo>
                <a:lnTo>
                  <a:pt x="885" y="896"/>
                </a:lnTo>
                <a:lnTo>
                  <a:pt x="887" y="895"/>
                </a:lnTo>
                <a:lnTo>
                  <a:pt x="890" y="894"/>
                </a:lnTo>
                <a:lnTo>
                  <a:pt x="892" y="891"/>
                </a:lnTo>
                <a:lnTo>
                  <a:pt x="894" y="889"/>
                </a:lnTo>
                <a:lnTo>
                  <a:pt x="895" y="886"/>
                </a:lnTo>
                <a:lnTo>
                  <a:pt x="896" y="884"/>
                </a:lnTo>
                <a:lnTo>
                  <a:pt x="896" y="881"/>
                </a:lnTo>
                <a:lnTo>
                  <a:pt x="896" y="878"/>
                </a:lnTo>
                <a:lnTo>
                  <a:pt x="895" y="875"/>
                </a:lnTo>
                <a:lnTo>
                  <a:pt x="894" y="872"/>
                </a:lnTo>
                <a:lnTo>
                  <a:pt x="892" y="870"/>
                </a:lnTo>
                <a:lnTo>
                  <a:pt x="892" y="8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B92E0A9-3DA2-CA4F-B00E-593D2D73199E}"/>
              </a:ext>
            </a:extLst>
          </p:cNvPr>
          <p:cNvPicPr>
            <a:picLocks noChangeAspect="1"/>
          </p:cNvPicPr>
          <p:nvPr/>
        </p:nvPicPr>
        <p:blipFill>
          <a:blip r:embed="rId4"/>
          <a:stretch>
            <a:fillRect/>
          </a:stretch>
        </p:blipFill>
        <p:spPr>
          <a:xfrm>
            <a:off x="3451368" y="7776"/>
            <a:ext cx="2400300" cy="457200"/>
          </a:xfrm>
          <a:prstGeom prst="rect">
            <a:avLst/>
          </a:prstGeom>
        </p:spPr>
      </p:pic>
      <p:pic>
        <p:nvPicPr>
          <p:cNvPr id="9" name="Picture 8">
            <a:extLst>
              <a:ext uri="{FF2B5EF4-FFF2-40B4-BE49-F238E27FC236}">
                <a16:creationId xmlns:a16="http://schemas.microsoft.com/office/drawing/2014/main" id="{69292C80-884A-F04B-916F-9A7D70BDF56B}"/>
              </a:ext>
            </a:extLst>
          </p:cNvPr>
          <p:cNvPicPr>
            <a:picLocks noChangeAspect="1"/>
          </p:cNvPicPr>
          <p:nvPr/>
        </p:nvPicPr>
        <p:blipFill>
          <a:blip r:embed="rId5"/>
          <a:stretch>
            <a:fillRect/>
          </a:stretch>
        </p:blipFill>
        <p:spPr>
          <a:xfrm>
            <a:off x="7137400" y="4467281"/>
            <a:ext cx="2006600" cy="609600"/>
          </a:xfrm>
          <a:prstGeom prst="rect">
            <a:avLst/>
          </a:prstGeom>
        </p:spPr>
      </p:pic>
    </p:spTree>
    <p:extLst>
      <p:ext uri="{BB962C8B-B14F-4D97-AF65-F5344CB8AC3E}">
        <p14:creationId xmlns:p14="http://schemas.microsoft.com/office/powerpoint/2010/main" val="54672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921426-A6EB-4EDF-86B7-7A7977246D7F}"/>
              </a:ext>
            </a:extLst>
          </p:cNvPr>
          <p:cNvSpPr>
            <a:spLocks noGrp="1"/>
          </p:cNvSpPr>
          <p:nvPr>
            <p:ph type="sldNum" sz="quarter" idx="12"/>
          </p:nvPr>
        </p:nvSpPr>
        <p:spPr/>
        <p:txBody>
          <a:bodyPr/>
          <a:lstStyle/>
          <a:p>
            <a:fld id="{4D972270-7EB8-4EBA-87A9-AC2EA26E5165}" type="slidenum">
              <a:rPr lang="en-US" smtClean="0"/>
              <a:pPr/>
              <a:t>14</a:t>
            </a:fld>
            <a:endParaRPr lang="en-US" dirty="0"/>
          </a:p>
        </p:txBody>
      </p:sp>
      <p:grpSp>
        <p:nvGrpSpPr>
          <p:cNvPr id="68" name="Group 67">
            <a:extLst>
              <a:ext uri="{FF2B5EF4-FFF2-40B4-BE49-F238E27FC236}">
                <a16:creationId xmlns:a16="http://schemas.microsoft.com/office/drawing/2014/main" id="{8F569DD2-9050-460B-A33B-E24A2C0CEFA2}"/>
              </a:ext>
            </a:extLst>
          </p:cNvPr>
          <p:cNvGrpSpPr/>
          <p:nvPr/>
        </p:nvGrpSpPr>
        <p:grpSpPr>
          <a:xfrm rot="21423391">
            <a:off x="1877189" y="1165951"/>
            <a:ext cx="5028654" cy="3750506"/>
            <a:chOff x="2010835" y="1283405"/>
            <a:chExt cx="6671105" cy="4822350"/>
          </a:xfrm>
        </p:grpSpPr>
        <p:sp>
          <p:nvSpPr>
            <p:cNvPr id="50" name="Freeform 5">
              <a:extLst>
                <a:ext uri="{FF2B5EF4-FFF2-40B4-BE49-F238E27FC236}">
                  <a16:creationId xmlns:a16="http://schemas.microsoft.com/office/drawing/2014/main" id="{DE22330F-2978-4ABB-BD14-23F92C9EFD08}"/>
                </a:ext>
              </a:extLst>
            </p:cNvPr>
            <p:cNvSpPr>
              <a:spLocks/>
            </p:cNvSpPr>
            <p:nvPr/>
          </p:nvSpPr>
          <p:spPr bwMode="auto">
            <a:xfrm rot="1463433">
              <a:off x="2010835" y="3888217"/>
              <a:ext cx="1521383" cy="1988358"/>
            </a:xfrm>
            <a:custGeom>
              <a:avLst/>
              <a:gdLst>
                <a:gd name="T0" fmla="*/ 0 w 580"/>
                <a:gd name="T1" fmla="*/ 0 h 690"/>
                <a:gd name="T2" fmla="*/ 286 w 580"/>
                <a:gd name="T3" fmla="*/ 690 h 690"/>
                <a:gd name="T4" fmla="*/ 580 w 580"/>
                <a:gd name="T5" fmla="*/ 397 h 690"/>
                <a:gd name="T6" fmla="*/ 416 w 580"/>
                <a:gd name="T7" fmla="*/ 0 h 690"/>
                <a:gd name="T8" fmla="*/ 0 w 580"/>
                <a:gd name="T9" fmla="*/ 0 h 690"/>
              </a:gdLst>
              <a:ahLst/>
              <a:cxnLst>
                <a:cxn ang="0">
                  <a:pos x="T0" y="T1"/>
                </a:cxn>
                <a:cxn ang="0">
                  <a:pos x="T2" y="T3"/>
                </a:cxn>
                <a:cxn ang="0">
                  <a:pos x="T4" y="T5"/>
                </a:cxn>
                <a:cxn ang="0">
                  <a:pos x="T6" y="T7"/>
                </a:cxn>
                <a:cxn ang="0">
                  <a:pos x="T8" y="T9"/>
                </a:cxn>
              </a:cxnLst>
              <a:rect l="0" t="0" r="r" b="b"/>
              <a:pathLst>
                <a:path w="580" h="690">
                  <a:moveTo>
                    <a:pt x="0" y="0"/>
                  </a:moveTo>
                  <a:cubicBezTo>
                    <a:pt x="5" y="268"/>
                    <a:pt x="113" y="511"/>
                    <a:pt x="286" y="690"/>
                  </a:cubicBezTo>
                  <a:cubicBezTo>
                    <a:pt x="580" y="397"/>
                    <a:pt x="580" y="397"/>
                    <a:pt x="580" y="397"/>
                  </a:cubicBezTo>
                  <a:cubicBezTo>
                    <a:pt x="482" y="292"/>
                    <a:pt x="420" y="153"/>
                    <a:pt x="416" y="0"/>
                  </a:cubicBezTo>
                  <a:lnTo>
                    <a:pt x="0" y="0"/>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51" name="Freeform 6">
              <a:extLst>
                <a:ext uri="{FF2B5EF4-FFF2-40B4-BE49-F238E27FC236}">
                  <a16:creationId xmlns:a16="http://schemas.microsoft.com/office/drawing/2014/main" id="{A1F8A0F4-1566-470B-BB15-C37CD11936CE}"/>
                </a:ext>
              </a:extLst>
            </p:cNvPr>
            <p:cNvSpPr>
              <a:spLocks/>
            </p:cNvSpPr>
            <p:nvPr/>
          </p:nvSpPr>
          <p:spPr bwMode="auto">
            <a:xfrm rot="1810152">
              <a:off x="3112027" y="1283405"/>
              <a:ext cx="1669238" cy="2475830"/>
            </a:xfrm>
            <a:custGeom>
              <a:avLst/>
              <a:gdLst>
                <a:gd name="T0" fmla="*/ 0 w 580"/>
                <a:gd name="T1" fmla="*/ 690 h 690"/>
                <a:gd name="T2" fmla="*/ 416 w 580"/>
                <a:gd name="T3" fmla="*/ 690 h 690"/>
                <a:gd name="T4" fmla="*/ 580 w 580"/>
                <a:gd name="T5" fmla="*/ 293 h 690"/>
                <a:gd name="T6" fmla="*/ 286 w 580"/>
                <a:gd name="T7" fmla="*/ 0 h 690"/>
                <a:gd name="T8" fmla="*/ 0 w 580"/>
                <a:gd name="T9" fmla="*/ 690 h 690"/>
              </a:gdLst>
              <a:ahLst/>
              <a:cxnLst>
                <a:cxn ang="0">
                  <a:pos x="T0" y="T1"/>
                </a:cxn>
                <a:cxn ang="0">
                  <a:pos x="T2" y="T3"/>
                </a:cxn>
                <a:cxn ang="0">
                  <a:pos x="T4" y="T5"/>
                </a:cxn>
                <a:cxn ang="0">
                  <a:pos x="T6" y="T7"/>
                </a:cxn>
                <a:cxn ang="0">
                  <a:pos x="T8" y="T9"/>
                </a:cxn>
              </a:cxnLst>
              <a:rect l="0" t="0" r="r" b="b"/>
              <a:pathLst>
                <a:path w="580" h="690">
                  <a:moveTo>
                    <a:pt x="0" y="690"/>
                  </a:moveTo>
                  <a:cubicBezTo>
                    <a:pt x="416" y="690"/>
                    <a:pt x="416" y="690"/>
                    <a:pt x="416" y="690"/>
                  </a:cubicBezTo>
                  <a:cubicBezTo>
                    <a:pt x="420" y="537"/>
                    <a:pt x="482" y="398"/>
                    <a:pt x="580" y="293"/>
                  </a:cubicBezTo>
                  <a:cubicBezTo>
                    <a:pt x="286" y="0"/>
                    <a:pt x="286" y="0"/>
                    <a:pt x="286" y="0"/>
                  </a:cubicBezTo>
                  <a:cubicBezTo>
                    <a:pt x="113" y="179"/>
                    <a:pt x="5" y="422"/>
                    <a:pt x="0" y="690"/>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53" name="Freeform 8">
              <a:extLst>
                <a:ext uri="{FF2B5EF4-FFF2-40B4-BE49-F238E27FC236}">
                  <a16:creationId xmlns:a16="http://schemas.microsoft.com/office/drawing/2014/main" id="{B1A13CC0-A6C4-42DE-9831-0883761FD68B}"/>
                </a:ext>
              </a:extLst>
            </p:cNvPr>
            <p:cNvSpPr>
              <a:spLocks/>
            </p:cNvSpPr>
            <p:nvPr/>
          </p:nvSpPr>
          <p:spPr bwMode="auto">
            <a:xfrm rot="21365946">
              <a:off x="5091406" y="1345932"/>
              <a:ext cx="2269744" cy="1535876"/>
            </a:xfrm>
            <a:custGeom>
              <a:avLst/>
              <a:gdLst>
                <a:gd name="T0" fmla="*/ 0 w 690"/>
                <a:gd name="T1" fmla="*/ 415 h 579"/>
                <a:gd name="T2" fmla="*/ 396 w 690"/>
                <a:gd name="T3" fmla="*/ 579 h 579"/>
                <a:gd name="T4" fmla="*/ 690 w 690"/>
                <a:gd name="T5" fmla="*/ 286 h 579"/>
                <a:gd name="T6" fmla="*/ 0 w 690"/>
                <a:gd name="T7" fmla="*/ 0 h 579"/>
                <a:gd name="T8" fmla="*/ 0 w 690"/>
                <a:gd name="T9" fmla="*/ 415 h 579"/>
              </a:gdLst>
              <a:ahLst/>
              <a:cxnLst>
                <a:cxn ang="0">
                  <a:pos x="T0" y="T1"/>
                </a:cxn>
                <a:cxn ang="0">
                  <a:pos x="T2" y="T3"/>
                </a:cxn>
                <a:cxn ang="0">
                  <a:pos x="T4" y="T5"/>
                </a:cxn>
                <a:cxn ang="0">
                  <a:pos x="T6" y="T7"/>
                </a:cxn>
                <a:cxn ang="0">
                  <a:pos x="T8" y="T9"/>
                </a:cxn>
              </a:cxnLst>
              <a:rect l="0" t="0" r="r" b="b"/>
              <a:pathLst>
                <a:path w="690" h="579">
                  <a:moveTo>
                    <a:pt x="0" y="415"/>
                  </a:moveTo>
                  <a:cubicBezTo>
                    <a:pt x="153" y="420"/>
                    <a:pt x="292" y="481"/>
                    <a:pt x="396" y="579"/>
                  </a:cubicBezTo>
                  <a:cubicBezTo>
                    <a:pt x="690" y="286"/>
                    <a:pt x="690" y="286"/>
                    <a:pt x="690" y="286"/>
                  </a:cubicBezTo>
                  <a:cubicBezTo>
                    <a:pt x="510" y="113"/>
                    <a:pt x="267" y="5"/>
                    <a:pt x="0" y="0"/>
                  </a:cubicBezTo>
                  <a:lnTo>
                    <a:pt x="0" y="415"/>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50" dirty="0"/>
            </a:p>
          </p:txBody>
        </p:sp>
        <p:sp>
          <p:nvSpPr>
            <p:cNvPr id="54" name="Freeform 9">
              <a:extLst>
                <a:ext uri="{FF2B5EF4-FFF2-40B4-BE49-F238E27FC236}">
                  <a16:creationId xmlns:a16="http://schemas.microsoft.com/office/drawing/2014/main" id="{018FF822-0AB2-41C5-95AF-357826A5CAC6}"/>
                </a:ext>
              </a:extLst>
            </p:cNvPr>
            <p:cNvSpPr>
              <a:spLocks/>
            </p:cNvSpPr>
            <p:nvPr/>
          </p:nvSpPr>
          <p:spPr bwMode="auto">
            <a:xfrm rot="20800341">
              <a:off x="7329391" y="4337467"/>
              <a:ext cx="1352549" cy="1768288"/>
            </a:xfrm>
            <a:custGeom>
              <a:avLst/>
              <a:gdLst>
                <a:gd name="T0" fmla="*/ 0 w 580"/>
                <a:gd name="T1" fmla="*/ 397 h 690"/>
                <a:gd name="T2" fmla="*/ 294 w 580"/>
                <a:gd name="T3" fmla="*/ 690 h 690"/>
                <a:gd name="T4" fmla="*/ 580 w 580"/>
                <a:gd name="T5" fmla="*/ 0 h 690"/>
                <a:gd name="T6" fmla="*/ 165 w 580"/>
                <a:gd name="T7" fmla="*/ 0 h 690"/>
                <a:gd name="T8" fmla="*/ 0 w 580"/>
                <a:gd name="T9" fmla="*/ 397 h 690"/>
              </a:gdLst>
              <a:ahLst/>
              <a:cxnLst>
                <a:cxn ang="0">
                  <a:pos x="T0" y="T1"/>
                </a:cxn>
                <a:cxn ang="0">
                  <a:pos x="T2" y="T3"/>
                </a:cxn>
                <a:cxn ang="0">
                  <a:pos x="T4" y="T5"/>
                </a:cxn>
                <a:cxn ang="0">
                  <a:pos x="T6" y="T7"/>
                </a:cxn>
                <a:cxn ang="0">
                  <a:pos x="T8" y="T9"/>
                </a:cxn>
              </a:cxnLst>
              <a:rect l="0" t="0" r="r" b="b"/>
              <a:pathLst>
                <a:path w="580" h="690">
                  <a:moveTo>
                    <a:pt x="0" y="397"/>
                  </a:moveTo>
                  <a:cubicBezTo>
                    <a:pt x="294" y="690"/>
                    <a:pt x="294" y="690"/>
                    <a:pt x="294" y="690"/>
                  </a:cubicBezTo>
                  <a:cubicBezTo>
                    <a:pt x="467" y="511"/>
                    <a:pt x="575" y="268"/>
                    <a:pt x="580" y="0"/>
                  </a:cubicBezTo>
                  <a:cubicBezTo>
                    <a:pt x="165" y="0"/>
                    <a:pt x="165" y="0"/>
                    <a:pt x="165" y="0"/>
                  </a:cubicBezTo>
                  <a:cubicBezTo>
                    <a:pt x="160" y="153"/>
                    <a:pt x="99" y="292"/>
                    <a:pt x="0" y="397"/>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050" dirty="0"/>
            </a:p>
          </p:txBody>
        </p:sp>
        <p:sp>
          <p:nvSpPr>
            <p:cNvPr id="55" name="Freeform 10">
              <a:extLst>
                <a:ext uri="{FF2B5EF4-FFF2-40B4-BE49-F238E27FC236}">
                  <a16:creationId xmlns:a16="http://schemas.microsoft.com/office/drawing/2014/main" id="{2D01DC84-74EC-4286-BAEB-CFCA7CE326F0}"/>
                </a:ext>
              </a:extLst>
            </p:cNvPr>
            <p:cNvSpPr>
              <a:spLocks/>
            </p:cNvSpPr>
            <p:nvPr/>
          </p:nvSpPr>
          <p:spPr bwMode="auto">
            <a:xfrm rot="21407922">
              <a:off x="6834406" y="2149157"/>
              <a:ext cx="1561911" cy="1865026"/>
            </a:xfrm>
            <a:custGeom>
              <a:avLst/>
              <a:gdLst>
                <a:gd name="T0" fmla="*/ 0 w 580"/>
                <a:gd name="T1" fmla="*/ 293 h 690"/>
                <a:gd name="T2" fmla="*/ 165 w 580"/>
                <a:gd name="T3" fmla="*/ 690 h 690"/>
                <a:gd name="T4" fmla="*/ 580 w 580"/>
                <a:gd name="T5" fmla="*/ 690 h 690"/>
                <a:gd name="T6" fmla="*/ 294 w 580"/>
                <a:gd name="T7" fmla="*/ 0 h 690"/>
                <a:gd name="T8" fmla="*/ 0 w 580"/>
                <a:gd name="T9" fmla="*/ 293 h 690"/>
              </a:gdLst>
              <a:ahLst/>
              <a:cxnLst>
                <a:cxn ang="0">
                  <a:pos x="T0" y="T1"/>
                </a:cxn>
                <a:cxn ang="0">
                  <a:pos x="T2" y="T3"/>
                </a:cxn>
                <a:cxn ang="0">
                  <a:pos x="T4" y="T5"/>
                </a:cxn>
                <a:cxn ang="0">
                  <a:pos x="T6" y="T7"/>
                </a:cxn>
                <a:cxn ang="0">
                  <a:pos x="T8" y="T9"/>
                </a:cxn>
              </a:cxnLst>
              <a:rect l="0" t="0" r="r" b="b"/>
              <a:pathLst>
                <a:path w="580" h="690">
                  <a:moveTo>
                    <a:pt x="0" y="293"/>
                  </a:moveTo>
                  <a:cubicBezTo>
                    <a:pt x="98" y="398"/>
                    <a:pt x="160" y="537"/>
                    <a:pt x="165" y="690"/>
                  </a:cubicBezTo>
                  <a:cubicBezTo>
                    <a:pt x="580" y="690"/>
                    <a:pt x="580" y="690"/>
                    <a:pt x="580" y="690"/>
                  </a:cubicBezTo>
                  <a:cubicBezTo>
                    <a:pt x="575" y="422"/>
                    <a:pt x="467" y="179"/>
                    <a:pt x="294" y="0"/>
                  </a:cubicBezTo>
                  <a:lnTo>
                    <a:pt x="0" y="293"/>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34" name="Freeform: Shape 133">
              <a:extLst>
                <a:ext uri="{FF2B5EF4-FFF2-40B4-BE49-F238E27FC236}">
                  <a16:creationId xmlns:a16="http://schemas.microsoft.com/office/drawing/2014/main" id="{CDC1AB9A-8740-499D-A0BE-94C4FD69703D}"/>
                </a:ext>
              </a:extLst>
            </p:cNvPr>
            <p:cNvSpPr>
              <a:spLocks/>
            </p:cNvSpPr>
            <p:nvPr/>
          </p:nvSpPr>
          <p:spPr bwMode="auto">
            <a:xfrm>
              <a:off x="6825730" y="2809072"/>
              <a:ext cx="732682" cy="1204112"/>
            </a:xfrm>
            <a:custGeom>
              <a:avLst/>
              <a:gdLst>
                <a:gd name="connsiteX0" fmla="*/ 140124 w 525463"/>
                <a:gd name="connsiteY0" fmla="*/ 0 h 925513"/>
                <a:gd name="connsiteX1" fmla="*/ 525463 w 525463"/>
                <a:gd name="connsiteY1" fmla="*/ 925513 h 925513"/>
                <a:gd name="connsiteX2" fmla="*/ 324620 w 525463"/>
                <a:gd name="connsiteY2" fmla="*/ 925513 h 925513"/>
                <a:gd name="connsiteX3" fmla="*/ 267270 w 525463"/>
                <a:gd name="connsiteY3" fmla="*/ 599195 h 925513"/>
                <a:gd name="connsiteX4" fmla="*/ 254861 w 525463"/>
                <a:gd name="connsiteY4" fmla="*/ 565737 h 925513"/>
                <a:gd name="connsiteX5" fmla="*/ 100012 w 525463"/>
                <a:gd name="connsiteY5" fmla="*/ 547688 h 925513"/>
                <a:gd name="connsiteX6" fmla="*/ 193599 w 525463"/>
                <a:gd name="connsiteY6" fmla="*/ 421961 h 925513"/>
                <a:gd name="connsiteX7" fmla="*/ 183789 w 525463"/>
                <a:gd name="connsiteY7" fmla="*/ 401320 h 925513"/>
                <a:gd name="connsiteX8" fmla="*/ 0 w 525463"/>
                <a:gd name="connsiteY8" fmla="*/ 142207 h 92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463" h="925513">
                  <a:moveTo>
                    <a:pt x="140124" y="0"/>
                  </a:moveTo>
                  <a:cubicBezTo>
                    <a:pt x="368992" y="244783"/>
                    <a:pt x="513786" y="568829"/>
                    <a:pt x="525463" y="925513"/>
                  </a:cubicBezTo>
                  <a:cubicBezTo>
                    <a:pt x="525463" y="925513"/>
                    <a:pt x="525463" y="925513"/>
                    <a:pt x="324620" y="925513"/>
                  </a:cubicBezTo>
                  <a:cubicBezTo>
                    <a:pt x="320241" y="811864"/>
                    <a:pt x="300427" y="702476"/>
                    <a:pt x="267270" y="599195"/>
                  </a:cubicBezTo>
                  <a:lnTo>
                    <a:pt x="254861" y="565737"/>
                  </a:lnTo>
                  <a:lnTo>
                    <a:pt x="100012" y="547688"/>
                  </a:lnTo>
                  <a:lnTo>
                    <a:pt x="193599" y="421961"/>
                  </a:lnTo>
                  <a:lnTo>
                    <a:pt x="183789" y="401320"/>
                  </a:lnTo>
                  <a:cubicBezTo>
                    <a:pt x="133774" y="306999"/>
                    <a:pt x="71813" y="220013"/>
                    <a:pt x="0" y="142207"/>
                  </a:cubicBezTo>
                  <a:close/>
                </a:path>
              </a:pathLst>
            </a:custGeom>
            <a:solidFill>
              <a:schemeClr val="accent2">
                <a:lumMod val="75000"/>
              </a:schemeClr>
            </a:solidFill>
            <a:ln>
              <a:noFill/>
            </a:ln>
          </p:spPr>
          <p:txBody>
            <a:bodyPr vert="horz" wrap="square" lIns="68580" tIns="34290" rIns="68580" bIns="34290" numCol="1" anchor="t" anchorCtr="0" compatLnSpc="1">
              <a:prstTxWarp prst="textNoShape">
                <a:avLst/>
              </a:prstTxWarp>
              <a:noAutofit/>
            </a:bodyPr>
            <a:lstStyle/>
            <a:p>
              <a:endParaRPr lang="en-US" sz="1050"/>
            </a:p>
          </p:txBody>
        </p:sp>
        <p:sp>
          <p:nvSpPr>
            <p:cNvPr id="133" name="Freeform: Shape 132">
              <a:extLst>
                <a:ext uri="{FF2B5EF4-FFF2-40B4-BE49-F238E27FC236}">
                  <a16:creationId xmlns:a16="http://schemas.microsoft.com/office/drawing/2014/main" id="{A37E7521-F448-4B48-B7F7-6ADD559307F2}"/>
                </a:ext>
              </a:extLst>
            </p:cNvPr>
            <p:cNvSpPr>
              <a:spLocks/>
            </p:cNvSpPr>
            <p:nvPr/>
          </p:nvSpPr>
          <p:spPr bwMode="auto">
            <a:xfrm rot="21221042">
              <a:off x="5145354" y="2143820"/>
              <a:ext cx="1471562" cy="812402"/>
            </a:xfrm>
            <a:custGeom>
              <a:avLst/>
              <a:gdLst>
                <a:gd name="connsiteX0" fmla="*/ 0 w 923925"/>
                <a:gd name="connsiteY0" fmla="*/ 0 h 523875"/>
                <a:gd name="connsiteX1" fmla="*/ 923925 w 923925"/>
                <a:gd name="connsiteY1" fmla="*/ 381847 h 523875"/>
                <a:gd name="connsiteX2" fmla="*/ 783937 w 923925"/>
                <a:gd name="connsiteY2" fmla="*/ 523875 h 523875"/>
                <a:gd name="connsiteX3" fmla="*/ 524001 w 923925"/>
                <a:gd name="connsiteY3" fmla="*/ 339005 h 523875"/>
                <a:gd name="connsiteX4" fmla="*/ 476437 w 923925"/>
                <a:gd name="connsiteY4" fmla="*/ 316493 h 523875"/>
                <a:gd name="connsiteX5" fmla="*/ 354013 w 923925"/>
                <a:gd name="connsiteY5" fmla="*/ 412751 h 523875"/>
                <a:gd name="connsiteX6" fmla="*/ 332487 w 923925"/>
                <a:gd name="connsiteY6" fmla="*/ 258325 h 523875"/>
                <a:gd name="connsiteX7" fmla="*/ 325556 w 923925"/>
                <a:gd name="connsiteY7" fmla="*/ 255776 h 523875"/>
                <a:gd name="connsiteX8" fmla="*/ 0 w 923925"/>
                <a:gd name="connsiteY8" fmla="*/ 20023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925" h="523875">
                  <a:moveTo>
                    <a:pt x="0" y="0"/>
                  </a:moveTo>
                  <a:cubicBezTo>
                    <a:pt x="356971" y="11642"/>
                    <a:pt x="681278" y="153670"/>
                    <a:pt x="923925" y="381847"/>
                  </a:cubicBezTo>
                  <a:cubicBezTo>
                    <a:pt x="923925" y="381847"/>
                    <a:pt x="923925" y="381847"/>
                    <a:pt x="783937" y="523875"/>
                  </a:cubicBezTo>
                  <a:cubicBezTo>
                    <a:pt x="706068" y="451406"/>
                    <a:pt x="618684" y="389086"/>
                    <a:pt x="524001" y="339005"/>
                  </a:cubicBezTo>
                  <a:lnTo>
                    <a:pt x="476437" y="316493"/>
                  </a:lnTo>
                  <a:lnTo>
                    <a:pt x="354013" y="412751"/>
                  </a:lnTo>
                  <a:lnTo>
                    <a:pt x="332487" y="258325"/>
                  </a:lnTo>
                  <a:lnTo>
                    <a:pt x="325556" y="255776"/>
                  </a:lnTo>
                  <a:cubicBezTo>
                    <a:pt x="222122" y="222938"/>
                    <a:pt x="112866" y="203729"/>
                    <a:pt x="0" y="200237"/>
                  </a:cubicBez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noAutofit/>
            </a:bodyPr>
            <a:lstStyle/>
            <a:p>
              <a:endParaRPr lang="en-US" sz="1050"/>
            </a:p>
          </p:txBody>
        </p:sp>
        <p:sp>
          <p:nvSpPr>
            <p:cNvPr id="131" name="Freeform: Shape 130">
              <a:extLst>
                <a:ext uri="{FF2B5EF4-FFF2-40B4-BE49-F238E27FC236}">
                  <a16:creationId xmlns:a16="http://schemas.microsoft.com/office/drawing/2014/main" id="{EFD44DD8-F6E7-4ABB-B89F-181F3E9514C9}"/>
                </a:ext>
              </a:extLst>
            </p:cNvPr>
            <p:cNvSpPr>
              <a:spLocks/>
            </p:cNvSpPr>
            <p:nvPr/>
          </p:nvSpPr>
          <p:spPr bwMode="auto">
            <a:xfrm rot="1574860">
              <a:off x="3646027" y="2261045"/>
              <a:ext cx="933667" cy="1627307"/>
            </a:xfrm>
            <a:custGeom>
              <a:avLst/>
              <a:gdLst>
                <a:gd name="connsiteX0" fmla="*/ 382390 w 522288"/>
                <a:gd name="connsiteY0" fmla="*/ 0 h 925513"/>
                <a:gd name="connsiteX1" fmla="*/ 522288 w 522288"/>
                <a:gd name="connsiteY1" fmla="*/ 142207 h 925513"/>
                <a:gd name="connsiteX2" fmla="*/ 338794 w 522288"/>
                <a:gd name="connsiteY2" fmla="*/ 401320 h 925513"/>
                <a:gd name="connsiteX3" fmla="*/ 315289 w 522288"/>
                <a:gd name="connsiteY3" fmla="*/ 450858 h 925513"/>
                <a:gd name="connsiteX4" fmla="*/ 406401 w 522288"/>
                <a:gd name="connsiteY4" fmla="*/ 566738 h 925513"/>
                <a:gd name="connsiteX5" fmla="*/ 260250 w 522288"/>
                <a:gd name="connsiteY5" fmla="*/ 586225 h 925513"/>
                <a:gd name="connsiteX6" fmla="*/ 255447 w 522288"/>
                <a:gd name="connsiteY6" fmla="*/ 599195 h 925513"/>
                <a:gd name="connsiteX7" fmla="*/ 198190 w 522288"/>
                <a:gd name="connsiteY7" fmla="*/ 925513 h 925513"/>
                <a:gd name="connsiteX8" fmla="*/ 0 w 522288"/>
                <a:gd name="connsiteY8" fmla="*/ 925513 h 925513"/>
                <a:gd name="connsiteX9" fmla="*/ 382390 w 522288"/>
                <a:gd name="connsiteY9" fmla="*/ 0 h 92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2288" h="925513">
                  <a:moveTo>
                    <a:pt x="382390" y="0"/>
                  </a:moveTo>
                  <a:cubicBezTo>
                    <a:pt x="382390" y="0"/>
                    <a:pt x="382390" y="0"/>
                    <a:pt x="522288" y="142207"/>
                  </a:cubicBezTo>
                  <a:cubicBezTo>
                    <a:pt x="450590" y="220013"/>
                    <a:pt x="388729" y="306999"/>
                    <a:pt x="338794" y="401320"/>
                  </a:cubicBezTo>
                  <a:lnTo>
                    <a:pt x="315289" y="450858"/>
                  </a:lnTo>
                  <a:lnTo>
                    <a:pt x="406401" y="566738"/>
                  </a:lnTo>
                  <a:lnTo>
                    <a:pt x="260250" y="586225"/>
                  </a:lnTo>
                  <a:lnTo>
                    <a:pt x="255447" y="599195"/>
                  </a:lnTo>
                  <a:cubicBezTo>
                    <a:pt x="222344" y="702476"/>
                    <a:pt x="202562" y="811864"/>
                    <a:pt x="198190" y="925513"/>
                  </a:cubicBezTo>
                  <a:cubicBezTo>
                    <a:pt x="198190" y="925513"/>
                    <a:pt x="198190" y="925513"/>
                    <a:pt x="0" y="925513"/>
                  </a:cubicBezTo>
                  <a:cubicBezTo>
                    <a:pt x="9326" y="568829"/>
                    <a:pt x="153889" y="244783"/>
                    <a:pt x="382390" y="0"/>
                  </a:cubicBezTo>
                  <a:close/>
                </a:path>
              </a:pathLst>
            </a:custGeom>
            <a:solidFill>
              <a:schemeClr val="accent2">
                <a:lumMod val="75000"/>
              </a:schemeClr>
            </a:solidFill>
            <a:ln>
              <a:noFill/>
            </a:ln>
          </p:spPr>
          <p:txBody>
            <a:bodyPr vert="horz" wrap="square" lIns="68580" tIns="34290" rIns="68580" bIns="34290" numCol="1" anchor="t" anchorCtr="0" compatLnSpc="1">
              <a:prstTxWarp prst="textNoShape">
                <a:avLst/>
              </a:prstTxWarp>
              <a:noAutofit/>
            </a:bodyPr>
            <a:lstStyle/>
            <a:p>
              <a:endParaRPr lang="en-US" sz="1050"/>
            </a:p>
          </p:txBody>
        </p:sp>
        <p:sp>
          <p:nvSpPr>
            <p:cNvPr id="130" name="Freeform: Shape 129">
              <a:extLst>
                <a:ext uri="{FF2B5EF4-FFF2-40B4-BE49-F238E27FC236}">
                  <a16:creationId xmlns:a16="http://schemas.microsoft.com/office/drawing/2014/main" id="{C592017D-3F77-4214-B66A-3217373C91C4}"/>
                </a:ext>
              </a:extLst>
            </p:cNvPr>
            <p:cNvSpPr>
              <a:spLocks/>
            </p:cNvSpPr>
            <p:nvPr/>
          </p:nvSpPr>
          <p:spPr bwMode="auto">
            <a:xfrm rot="1560504">
              <a:off x="2887994" y="4081442"/>
              <a:ext cx="768936" cy="1353712"/>
            </a:xfrm>
            <a:custGeom>
              <a:avLst/>
              <a:gdLst>
                <a:gd name="connsiteX0" fmla="*/ 0 w 522288"/>
                <a:gd name="connsiteY0" fmla="*/ 0 h 925513"/>
                <a:gd name="connsiteX1" fmla="*/ 198190 w 522288"/>
                <a:gd name="connsiteY1" fmla="*/ 0 h 925513"/>
                <a:gd name="connsiteX2" fmla="*/ 255447 w 522288"/>
                <a:gd name="connsiteY2" fmla="*/ 326318 h 925513"/>
                <a:gd name="connsiteX3" fmla="*/ 268300 w 522288"/>
                <a:gd name="connsiteY3" fmla="*/ 361028 h 925513"/>
                <a:gd name="connsiteX4" fmla="*/ 412751 w 522288"/>
                <a:gd name="connsiteY4" fmla="*/ 379413 h 925513"/>
                <a:gd name="connsiteX5" fmla="*/ 325036 w 522288"/>
                <a:gd name="connsiteY5" fmla="*/ 495197 h 925513"/>
                <a:gd name="connsiteX6" fmla="*/ 338794 w 522288"/>
                <a:gd name="connsiteY6" fmla="*/ 524194 h 925513"/>
                <a:gd name="connsiteX7" fmla="*/ 522288 w 522288"/>
                <a:gd name="connsiteY7" fmla="*/ 783306 h 925513"/>
                <a:gd name="connsiteX8" fmla="*/ 382390 w 522288"/>
                <a:gd name="connsiteY8" fmla="*/ 925513 h 925513"/>
                <a:gd name="connsiteX9" fmla="*/ 0 w 522288"/>
                <a:gd name="connsiteY9" fmla="*/ 0 h 92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2288" h="925513">
                  <a:moveTo>
                    <a:pt x="0" y="0"/>
                  </a:moveTo>
                  <a:lnTo>
                    <a:pt x="198190" y="0"/>
                  </a:lnTo>
                  <a:cubicBezTo>
                    <a:pt x="202562" y="113649"/>
                    <a:pt x="222344" y="223036"/>
                    <a:pt x="255447" y="326318"/>
                  </a:cubicBezTo>
                  <a:lnTo>
                    <a:pt x="268300" y="361028"/>
                  </a:lnTo>
                  <a:lnTo>
                    <a:pt x="412751" y="379413"/>
                  </a:lnTo>
                  <a:lnTo>
                    <a:pt x="325036" y="495197"/>
                  </a:lnTo>
                  <a:lnTo>
                    <a:pt x="338794" y="524194"/>
                  </a:lnTo>
                  <a:cubicBezTo>
                    <a:pt x="388729" y="618514"/>
                    <a:pt x="450590" y="705500"/>
                    <a:pt x="522288" y="783306"/>
                  </a:cubicBezTo>
                  <a:cubicBezTo>
                    <a:pt x="522288" y="783306"/>
                    <a:pt x="522288" y="783306"/>
                    <a:pt x="382390" y="925513"/>
                  </a:cubicBezTo>
                  <a:cubicBezTo>
                    <a:pt x="153889" y="680730"/>
                    <a:pt x="9326" y="356684"/>
                    <a:pt x="0" y="0"/>
                  </a:cubicBez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noAutofit/>
            </a:bodyPr>
            <a:lstStyle/>
            <a:p>
              <a:endParaRPr lang="en-US" sz="1050"/>
            </a:p>
          </p:txBody>
        </p:sp>
        <p:sp>
          <p:nvSpPr>
            <p:cNvPr id="135" name="Freeform: Shape 134">
              <a:extLst>
                <a:ext uri="{FF2B5EF4-FFF2-40B4-BE49-F238E27FC236}">
                  <a16:creationId xmlns:a16="http://schemas.microsoft.com/office/drawing/2014/main" id="{784F7DC2-0817-44A3-97F0-B01AC4C3ECB4}"/>
                </a:ext>
              </a:extLst>
            </p:cNvPr>
            <p:cNvSpPr>
              <a:spLocks/>
            </p:cNvSpPr>
            <p:nvPr/>
          </p:nvSpPr>
          <p:spPr bwMode="auto">
            <a:xfrm rot="20797358">
              <a:off x="7274541" y="4422476"/>
              <a:ext cx="616163" cy="1202514"/>
            </a:xfrm>
            <a:custGeom>
              <a:avLst/>
              <a:gdLst>
                <a:gd name="connsiteX0" fmla="*/ 324620 w 525463"/>
                <a:gd name="connsiteY0" fmla="*/ 0 h 925513"/>
                <a:gd name="connsiteX1" fmla="*/ 525463 w 525463"/>
                <a:gd name="connsiteY1" fmla="*/ 0 h 925513"/>
                <a:gd name="connsiteX2" fmla="*/ 140124 w 525463"/>
                <a:gd name="connsiteY2" fmla="*/ 925513 h 925513"/>
                <a:gd name="connsiteX3" fmla="*/ 0 w 525463"/>
                <a:gd name="connsiteY3" fmla="*/ 783306 h 925513"/>
                <a:gd name="connsiteX4" fmla="*/ 185431 w 525463"/>
                <a:gd name="connsiteY4" fmla="*/ 524194 h 925513"/>
                <a:gd name="connsiteX5" fmla="*/ 204080 w 525463"/>
                <a:gd name="connsiteY5" fmla="*/ 485046 h 925513"/>
                <a:gd name="connsiteX6" fmla="*/ 107950 w 525463"/>
                <a:gd name="connsiteY6" fmla="*/ 360363 h 925513"/>
                <a:gd name="connsiteX7" fmla="*/ 264491 w 525463"/>
                <a:gd name="connsiteY7" fmla="*/ 338274 h 925513"/>
                <a:gd name="connsiteX8" fmla="*/ 268912 w 525463"/>
                <a:gd name="connsiteY8" fmla="*/ 326318 h 925513"/>
                <a:gd name="connsiteX9" fmla="*/ 324620 w 525463"/>
                <a:gd name="connsiteY9" fmla="*/ 0 h 92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463" h="925513">
                  <a:moveTo>
                    <a:pt x="324620" y="0"/>
                  </a:moveTo>
                  <a:cubicBezTo>
                    <a:pt x="324620" y="0"/>
                    <a:pt x="324620" y="0"/>
                    <a:pt x="525463" y="0"/>
                  </a:cubicBezTo>
                  <a:cubicBezTo>
                    <a:pt x="513786" y="356684"/>
                    <a:pt x="371327" y="680730"/>
                    <a:pt x="140124" y="925513"/>
                  </a:cubicBezTo>
                  <a:cubicBezTo>
                    <a:pt x="140124" y="925513"/>
                    <a:pt x="140124" y="925513"/>
                    <a:pt x="0" y="783306"/>
                  </a:cubicBezTo>
                  <a:cubicBezTo>
                    <a:pt x="72689" y="705500"/>
                    <a:pt x="135198" y="618514"/>
                    <a:pt x="185431" y="524194"/>
                  </a:cubicBezTo>
                  <a:lnTo>
                    <a:pt x="204080" y="485046"/>
                  </a:lnTo>
                  <a:lnTo>
                    <a:pt x="107950" y="360363"/>
                  </a:lnTo>
                  <a:lnTo>
                    <a:pt x="264491" y="338274"/>
                  </a:lnTo>
                  <a:lnTo>
                    <a:pt x="268912" y="326318"/>
                  </a:lnTo>
                  <a:cubicBezTo>
                    <a:pt x="301850" y="223036"/>
                    <a:pt x="321117" y="113649"/>
                    <a:pt x="324620" y="0"/>
                  </a:cubicBezTo>
                  <a:close/>
                </a:path>
              </a:pathLst>
            </a:custGeom>
            <a:solidFill>
              <a:schemeClr val="accent3">
                <a:lumMod val="75000"/>
              </a:schemeClr>
            </a:solidFill>
            <a:ln>
              <a:noFill/>
            </a:ln>
          </p:spPr>
          <p:txBody>
            <a:bodyPr vert="horz" wrap="square" lIns="68580" tIns="34290" rIns="68580" bIns="34290" numCol="1" anchor="t" anchorCtr="0" compatLnSpc="1">
              <a:prstTxWarp prst="textNoShape">
                <a:avLst/>
              </a:prstTxWarp>
              <a:noAutofit/>
            </a:bodyPr>
            <a:lstStyle/>
            <a:p>
              <a:endParaRPr lang="en-US" sz="1050"/>
            </a:p>
          </p:txBody>
        </p:sp>
      </p:grpSp>
      <p:grpSp>
        <p:nvGrpSpPr>
          <p:cNvPr id="157" name="Group 156">
            <a:extLst>
              <a:ext uri="{FF2B5EF4-FFF2-40B4-BE49-F238E27FC236}">
                <a16:creationId xmlns:a16="http://schemas.microsoft.com/office/drawing/2014/main" id="{82EEDA51-4A01-466C-BFB1-8CF8958BD76F}"/>
              </a:ext>
            </a:extLst>
          </p:cNvPr>
          <p:cNvGrpSpPr/>
          <p:nvPr/>
        </p:nvGrpSpPr>
        <p:grpSpPr>
          <a:xfrm>
            <a:off x="6391372" y="3869349"/>
            <a:ext cx="215504" cy="214313"/>
            <a:chOff x="3756025" y="3937000"/>
            <a:chExt cx="287338" cy="285750"/>
          </a:xfrm>
          <a:solidFill>
            <a:schemeClr val="bg1"/>
          </a:solidFill>
        </p:grpSpPr>
        <p:sp>
          <p:nvSpPr>
            <p:cNvPr id="158" name="Freeform 4778">
              <a:extLst>
                <a:ext uri="{FF2B5EF4-FFF2-40B4-BE49-F238E27FC236}">
                  <a16:creationId xmlns:a16="http://schemas.microsoft.com/office/drawing/2014/main" id="{CB0EE748-F404-4BAE-9712-8537949D25C5}"/>
                </a:ext>
              </a:extLst>
            </p:cNvPr>
            <p:cNvSpPr>
              <a:spLocks noEditPoints="1"/>
            </p:cNvSpPr>
            <p:nvPr/>
          </p:nvSpPr>
          <p:spPr bwMode="auto">
            <a:xfrm>
              <a:off x="3817938" y="3937000"/>
              <a:ext cx="225425" cy="42863"/>
            </a:xfrm>
            <a:custGeom>
              <a:avLst/>
              <a:gdLst>
                <a:gd name="T0" fmla="*/ 121 w 707"/>
                <a:gd name="T1" fmla="*/ 55 h 135"/>
                <a:gd name="T2" fmla="*/ 133 w 707"/>
                <a:gd name="T3" fmla="*/ 66 h 135"/>
                <a:gd name="T4" fmla="*/ 138 w 707"/>
                <a:gd name="T5" fmla="*/ 82 h 135"/>
                <a:gd name="T6" fmla="*/ 133 w 707"/>
                <a:gd name="T7" fmla="*/ 98 h 135"/>
                <a:gd name="T8" fmla="*/ 121 w 707"/>
                <a:gd name="T9" fmla="*/ 109 h 135"/>
                <a:gd name="T10" fmla="*/ 103 w 707"/>
                <a:gd name="T11" fmla="*/ 110 h 135"/>
                <a:gd name="T12" fmla="*/ 89 w 707"/>
                <a:gd name="T13" fmla="*/ 103 h 135"/>
                <a:gd name="T14" fmla="*/ 81 w 707"/>
                <a:gd name="T15" fmla="*/ 88 h 135"/>
                <a:gd name="T16" fmla="*/ 82 w 707"/>
                <a:gd name="T17" fmla="*/ 72 h 135"/>
                <a:gd name="T18" fmla="*/ 93 w 707"/>
                <a:gd name="T19" fmla="*/ 59 h 135"/>
                <a:gd name="T20" fmla="*/ 109 w 707"/>
                <a:gd name="T21" fmla="*/ 53 h 135"/>
                <a:gd name="T22" fmla="*/ 202 w 707"/>
                <a:gd name="T23" fmla="*/ 55 h 135"/>
                <a:gd name="T24" fmla="*/ 215 w 707"/>
                <a:gd name="T25" fmla="*/ 66 h 135"/>
                <a:gd name="T26" fmla="*/ 219 w 707"/>
                <a:gd name="T27" fmla="*/ 82 h 135"/>
                <a:gd name="T28" fmla="*/ 215 w 707"/>
                <a:gd name="T29" fmla="*/ 98 h 135"/>
                <a:gd name="T30" fmla="*/ 202 w 707"/>
                <a:gd name="T31" fmla="*/ 109 h 135"/>
                <a:gd name="T32" fmla="*/ 186 w 707"/>
                <a:gd name="T33" fmla="*/ 110 h 135"/>
                <a:gd name="T34" fmla="*/ 171 w 707"/>
                <a:gd name="T35" fmla="*/ 103 h 135"/>
                <a:gd name="T36" fmla="*/ 162 w 707"/>
                <a:gd name="T37" fmla="*/ 88 h 135"/>
                <a:gd name="T38" fmla="*/ 165 w 707"/>
                <a:gd name="T39" fmla="*/ 72 h 135"/>
                <a:gd name="T40" fmla="*/ 175 w 707"/>
                <a:gd name="T41" fmla="*/ 59 h 135"/>
                <a:gd name="T42" fmla="*/ 190 w 707"/>
                <a:gd name="T43" fmla="*/ 53 h 135"/>
                <a:gd name="T44" fmla="*/ 283 w 707"/>
                <a:gd name="T45" fmla="*/ 55 h 135"/>
                <a:gd name="T46" fmla="*/ 296 w 707"/>
                <a:gd name="T47" fmla="*/ 66 h 135"/>
                <a:gd name="T48" fmla="*/ 300 w 707"/>
                <a:gd name="T49" fmla="*/ 82 h 135"/>
                <a:gd name="T50" fmla="*/ 296 w 707"/>
                <a:gd name="T51" fmla="*/ 98 h 135"/>
                <a:gd name="T52" fmla="*/ 283 w 707"/>
                <a:gd name="T53" fmla="*/ 109 h 135"/>
                <a:gd name="T54" fmla="*/ 267 w 707"/>
                <a:gd name="T55" fmla="*/ 110 h 135"/>
                <a:gd name="T56" fmla="*/ 252 w 707"/>
                <a:gd name="T57" fmla="*/ 103 h 135"/>
                <a:gd name="T58" fmla="*/ 245 w 707"/>
                <a:gd name="T59" fmla="*/ 88 h 135"/>
                <a:gd name="T60" fmla="*/ 246 w 707"/>
                <a:gd name="T61" fmla="*/ 72 h 135"/>
                <a:gd name="T62" fmla="*/ 256 w 707"/>
                <a:gd name="T63" fmla="*/ 59 h 135"/>
                <a:gd name="T64" fmla="*/ 272 w 707"/>
                <a:gd name="T65" fmla="*/ 53 h 135"/>
                <a:gd name="T66" fmla="*/ 706 w 707"/>
                <a:gd name="T67" fmla="*/ 75 h 135"/>
                <a:gd name="T68" fmla="*/ 701 w 707"/>
                <a:gd name="T69" fmla="*/ 52 h 135"/>
                <a:gd name="T70" fmla="*/ 689 w 707"/>
                <a:gd name="T71" fmla="*/ 31 h 135"/>
                <a:gd name="T72" fmla="*/ 671 w 707"/>
                <a:gd name="T73" fmla="*/ 14 h 135"/>
                <a:gd name="T74" fmla="*/ 649 w 707"/>
                <a:gd name="T75" fmla="*/ 3 h 135"/>
                <a:gd name="T76" fmla="*/ 625 w 707"/>
                <a:gd name="T77" fmla="*/ 0 h 135"/>
                <a:gd name="T78" fmla="*/ 66 w 707"/>
                <a:gd name="T79" fmla="*/ 1 h 135"/>
                <a:gd name="T80" fmla="*/ 43 w 707"/>
                <a:gd name="T81" fmla="*/ 9 h 135"/>
                <a:gd name="T82" fmla="*/ 23 w 707"/>
                <a:gd name="T83" fmla="*/ 24 h 135"/>
                <a:gd name="T84" fmla="*/ 9 w 707"/>
                <a:gd name="T85" fmla="*/ 44 h 135"/>
                <a:gd name="T86" fmla="*/ 1 w 707"/>
                <a:gd name="T87" fmla="*/ 66 h 135"/>
                <a:gd name="T88" fmla="*/ 0 w 707"/>
                <a:gd name="T89" fmla="*/ 135 h 135"/>
                <a:gd name="T90" fmla="*/ 707 w 707"/>
                <a:gd name="T91"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7" h="135">
                  <a:moveTo>
                    <a:pt x="109" y="53"/>
                  </a:moveTo>
                  <a:lnTo>
                    <a:pt x="115" y="54"/>
                  </a:lnTo>
                  <a:lnTo>
                    <a:pt x="121" y="55"/>
                  </a:lnTo>
                  <a:lnTo>
                    <a:pt x="125" y="59"/>
                  </a:lnTo>
                  <a:lnTo>
                    <a:pt x="130" y="62"/>
                  </a:lnTo>
                  <a:lnTo>
                    <a:pt x="133" y="66"/>
                  </a:lnTo>
                  <a:lnTo>
                    <a:pt x="136" y="72"/>
                  </a:lnTo>
                  <a:lnTo>
                    <a:pt x="137" y="76"/>
                  </a:lnTo>
                  <a:lnTo>
                    <a:pt x="138" y="82"/>
                  </a:lnTo>
                  <a:lnTo>
                    <a:pt x="137" y="88"/>
                  </a:lnTo>
                  <a:lnTo>
                    <a:pt x="136" y="94"/>
                  </a:lnTo>
                  <a:lnTo>
                    <a:pt x="133" y="98"/>
                  </a:lnTo>
                  <a:lnTo>
                    <a:pt x="130" y="103"/>
                  </a:lnTo>
                  <a:lnTo>
                    <a:pt x="125" y="106"/>
                  </a:lnTo>
                  <a:lnTo>
                    <a:pt x="121" y="109"/>
                  </a:lnTo>
                  <a:lnTo>
                    <a:pt x="115" y="110"/>
                  </a:lnTo>
                  <a:lnTo>
                    <a:pt x="109" y="111"/>
                  </a:lnTo>
                  <a:lnTo>
                    <a:pt x="103" y="110"/>
                  </a:lnTo>
                  <a:lnTo>
                    <a:pt x="99" y="109"/>
                  </a:lnTo>
                  <a:lnTo>
                    <a:pt x="93" y="106"/>
                  </a:lnTo>
                  <a:lnTo>
                    <a:pt x="89" y="103"/>
                  </a:lnTo>
                  <a:lnTo>
                    <a:pt x="86" y="98"/>
                  </a:lnTo>
                  <a:lnTo>
                    <a:pt x="82" y="94"/>
                  </a:lnTo>
                  <a:lnTo>
                    <a:pt x="81" y="88"/>
                  </a:lnTo>
                  <a:lnTo>
                    <a:pt x="81" y="82"/>
                  </a:lnTo>
                  <a:lnTo>
                    <a:pt x="81" y="76"/>
                  </a:lnTo>
                  <a:lnTo>
                    <a:pt x="82" y="72"/>
                  </a:lnTo>
                  <a:lnTo>
                    <a:pt x="86" y="66"/>
                  </a:lnTo>
                  <a:lnTo>
                    <a:pt x="89" y="62"/>
                  </a:lnTo>
                  <a:lnTo>
                    <a:pt x="93" y="59"/>
                  </a:lnTo>
                  <a:lnTo>
                    <a:pt x="99" y="55"/>
                  </a:lnTo>
                  <a:lnTo>
                    <a:pt x="103" y="54"/>
                  </a:lnTo>
                  <a:lnTo>
                    <a:pt x="109" y="53"/>
                  </a:lnTo>
                  <a:close/>
                  <a:moveTo>
                    <a:pt x="190" y="53"/>
                  </a:moveTo>
                  <a:lnTo>
                    <a:pt x="196" y="54"/>
                  </a:lnTo>
                  <a:lnTo>
                    <a:pt x="202" y="55"/>
                  </a:lnTo>
                  <a:lnTo>
                    <a:pt x="206" y="59"/>
                  </a:lnTo>
                  <a:lnTo>
                    <a:pt x="211" y="62"/>
                  </a:lnTo>
                  <a:lnTo>
                    <a:pt x="215" y="66"/>
                  </a:lnTo>
                  <a:lnTo>
                    <a:pt x="217" y="72"/>
                  </a:lnTo>
                  <a:lnTo>
                    <a:pt x="219" y="76"/>
                  </a:lnTo>
                  <a:lnTo>
                    <a:pt x="219" y="82"/>
                  </a:lnTo>
                  <a:lnTo>
                    <a:pt x="219" y="88"/>
                  </a:lnTo>
                  <a:lnTo>
                    <a:pt x="217" y="94"/>
                  </a:lnTo>
                  <a:lnTo>
                    <a:pt x="215" y="98"/>
                  </a:lnTo>
                  <a:lnTo>
                    <a:pt x="211" y="103"/>
                  </a:lnTo>
                  <a:lnTo>
                    <a:pt x="206" y="106"/>
                  </a:lnTo>
                  <a:lnTo>
                    <a:pt x="202" y="109"/>
                  </a:lnTo>
                  <a:lnTo>
                    <a:pt x="196" y="110"/>
                  </a:lnTo>
                  <a:lnTo>
                    <a:pt x="190" y="111"/>
                  </a:lnTo>
                  <a:lnTo>
                    <a:pt x="186" y="110"/>
                  </a:lnTo>
                  <a:lnTo>
                    <a:pt x="180" y="109"/>
                  </a:lnTo>
                  <a:lnTo>
                    <a:pt x="175" y="106"/>
                  </a:lnTo>
                  <a:lnTo>
                    <a:pt x="171" y="103"/>
                  </a:lnTo>
                  <a:lnTo>
                    <a:pt x="167" y="98"/>
                  </a:lnTo>
                  <a:lnTo>
                    <a:pt x="165" y="94"/>
                  </a:lnTo>
                  <a:lnTo>
                    <a:pt x="162" y="88"/>
                  </a:lnTo>
                  <a:lnTo>
                    <a:pt x="162" y="82"/>
                  </a:lnTo>
                  <a:lnTo>
                    <a:pt x="162" y="76"/>
                  </a:lnTo>
                  <a:lnTo>
                    <a:pt x="165" y="72"/>
                  </a:lnTo>
                  <a:lnTo>
                    <a:pt x="167" y="66"/>
                  </a:lnTo>
                  <a:lnTo>
                    <a:pt x="171" y="62"/>
                  </a:lnTo>
                  <a:lnTo>
                    <a:pt x="175" y="59"/>
                  </a:lnTo>
                  <a:lnTo>
                    <a:pt x="180" y="55"/>
                  </a:lnTo>
                  <a:lnTo>
                    <a:pt x="186" y="54"/>
                  </a:lnTo>
                  <a:lnTo>
                    <a:pt x="190" y="53"/>
                  </a:lnTo>
                  <a:close/>
                  <a:moveTo>
                    <a:pt x="272" y="53"/>
                  </a:moveTo>
                  <a:lnTo>
                    <a:pt x="278" y="54"/>
                  </a:lnTo>
                  <a:lnTo>
                    <a:pt x="283" y="55"/>
                  </a:lnTo>
                  <a:lnTo>
                    <a:pt x="289" y="59"/>
                  </a:lnTo>
                  <a:lnTo>
                    <a:pt x="292" y="62"/>
                  </a:lnTo>
                  <a:lnTo>
                    <a:pt x="296" y="66"/>
                  </a:lnTo>
                  <a:lnTo>
                    <a:pt x="299" y="72"/>
                  </a:lnTo>
                  <a:lnTo>
                    <a:pt x="300" y="76"/>
                  </a:lnTo>
                  <a:lnTo>
                    <a:pt x="300" y="82"/>
                  </a:lnTo>
                  <a:lnTo>
                    <a:pt x="300" y="88"/>
                  </a:lnTo>
                  <a:lnTo>
                    <a:pt x="299" y="94"/>
                  </a:lnTo>
                  <a:lnTo>
                    <a:pt x="296" y="98"/>
                  </a:lnTo>
                  <a:lnTo>
                    <a:pt x="292" y="103"/>
                  </a:lnTo>
                  <a:lnTo>
                    <a:pt x="289" y="106"/>
                  </a:lnTo>
                  <a:lnTo>
                    <a:pt x="283" y="109"/>
                  </a:lnTo>
                  <a:lnTo>
                    <a:pt x="278" y="110"/>
                  </a:lnTo>
                  <a:lnTo>
                    <a:pt x="272" y="111"/>
                  </a:lnTo>
                  <a:lnTo>
                    <a:pt x="267" y="110"/>
                  </a:lnTo>
                  <a:lnTo>
                    <a:pt x="261" y="109"/>
                  </a:lnTo>
                  <a:lnTo>
                    <a:pt x="256" y="106"/>
                  </a:lnTo>
                  <a:lnTo>
                    <a:pt x="252" y="103"/>
                  </a:lnTo>
                  <a:lnTo>
                    <a:pt x="248" y="98"/>
                  </a:lnTo>
                  <a:lnTo>
                    <a:pt x="246" y="94"/>
                  </a:lnTo>
                  <a:lnTo>
                    <a:pt x="245" y="88"/>
                  </a:lnTo>
                  <a:lnTo>
                    <a:pt x="243" y="82"/>
                  </a:lnTo>
                  <a:lnTo>
                    <a:pt x="245" y="76"/>
                  </a:lnTo>
                  <a:lnTo>
                    <a:pt x="246" y="72"/>
                  </a:lnTo>
                  <a:lnTo>
                    <a:pt x="248" y="66"/>
                  </a:lnTo>
                  <a:lnTo>
                    <a:pt x="252" y="62"/>
                  </a:lnTo>
                  <a:lnTo>
                    <a:pt x="256" y="59"/>
                  </a:lnTo>
                  <a:lnTo>
                    <a:pt x="261" y="55"/>
                  </a:lnTo>
                  <a:lnTo>
                    <a:pt x="267" y="54"/>
                  </a:lnTo>
                  <a:lnTo>
                    <a:pt x="272" y="53"/>
                  </a:lnTo>
                  <a:close/>
                  <a:moveTo>
                    <a:pt x="707" y="135"/>
                  </a:moveTo>
                  <a:lnTo>
                    <a:pt x="707" y="83"/>
                  </a:lnTo>
                  <a:lnTo>
                    <a:pt x="706" y="75"/>
                  </a:lnTo>
                  <a:lnTo>
                    <a:pt x="706" y="67"/>
                  </a:lnTo>
                  <a:lnTo>
                    <a:pt x="703" y="59"/>
                  </a:lnTo>
                  <a:lnTo>
                    <a:pt x="701" y="52"/>
                  </a:lnTo>
                  <a:lnTo>
                    <a:pt x="698" y="44"/>
                  </a:lnTo>
                  <a:lnTo>
                    <a:pt x="694" y="37"/>
                  </a:lnTo>
                  <a:lnTo>
                    <a:pt x="689" y="31"/>
                  </a:lnTo>
                  <a:lnTo>
                    <a:pt x="684" y="24"/>
                  </a:lnTo>
                  <a:lnTo>
                    <a:pt x="678" y="18"/>
                  </a:lnTo>
                  <a:lnTo>
                    <a:pt x="671" y="14"/>
                  </a:lnTo>
                  <a:lnTo>
                    <a:pt x="664" y="9"/>
                  </a:lnTo>
                  <a:lnTo>
                    <a:pt x="657" y="6"/>
                  </a:lnTo>
                  <a:lnTo>
                    <a:pt x="649" y="3"/>
                  </a:lnTo>
                  <a:lnTo>
                    <a:pt x="641" y="1"/>
                  </a:lnTo>
                  <a:lnTo>
                    <a:pt x="633" y="0"/>
                  </a:lnTo>
                  <a:lnTo>
                    <a:pt x="625" y="0"/>
                  </a:lnTo>
                  <a:lnTo>
                    <a:pt x="82" y="0"/>
                  </a:lnTo>
                  <a:lnTo>
                    <a:pt x="74" y="0"/>
                  </a:lnTo>
                  <a:lnTo>
                    <a:pt x="66" y="1"/>
                  </a:lnTo>
                  <a:lnTo>
                    <a:pt x="58" y="3"/>
                  </a:lnTo>
                  <a:lnTo>
                    <a:pt x="50" y="6"/>
                  </a:lnTo>
                  <a:lnTo>
                    <a:pt x="43" y="9"/>
                  </a:lnTo>
                  <a:lnTo>
                    <a:pt x="36" y="14"/>
                  </a:lnTo>
                  <a:lnTo>
                    <a:pt x="29" y="18"/>
                  </a:lnTo>
                  <a:lnTo>
                    <a:pt x="23" y="24"/>
                  </a:lnTo>
                  <a:lnTo>
                    <a:pt x="18" y="30"/>
                  </a:lnTo>
                  <a:lnTo>
                    <a:pt x="13" y="37"/>
                  </a:lnTo>
                  <a:lnTo>
                    <a:pt x="9" y="44"/>
                  </a:lnTo>
                  <a:lnTo>
                    <a:pt x="6" y="51"/>
                  </a:lnTo>
                  <a:lnTo>
                    <a:pt x="4" y="59"/>
                  </a:lnTo>
                  <a:lnTo>
                    <a:pt x="1" y="66"/>
                  </a:lnTo>
                  <a:lnTo>
                    <a:pt x="0" y="74"/>
                  </a:lnTo>
                  <a:lnTo>
                    <a:pt x="0" y="82"/>
                  </a:lnTo>
                  <a:lnTo>
                    <a:pt x="0" y="135"/>
                  </a:lnTo>
                  <a:lnTo>
                    <a:pt x="0" y="135"/>
                  </a:lnTo>
                  <a:lnTo>
                    <a:pt x="1" y="135"/>
                  </a:lnTo>
                  <a:lnTo>
                    <a:pt x="707"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59" name="Freeform 4779">
              <a:extLst>
                <a:ext uri="{FF2B5EF4-FFF2-40B4-BE49-F238E27FC236}">
                  <a16:creationId xmlns:a16="http://schemas.microsoft.com/office/drawing/2014/main" id="{C7997D61-0BA8-4D7F-80A4-BB0CDA0DDDC9}"/>
                </a:ext>
              </a:extLst>
            </p:cNvPr>
            <p:cNvSpPr>
              <a:spLocks/>
            </p:cNvSpPr>
            <p:nvPr/>
          </p:nvSpPr>
          <p:spPr bwMode="auto">
            <a:xfrm>
              <a:off x="3817938" y="3989388"/>
              <a:ext cx="225425" cy="128588"/>
            </a:xfrm>
            <a:custGeom>
              <a:avLst/>
              <a:gdLst>
                <a:gd name="T0" fmla="*/ 78 w 708"/>
                <a:gd name="T1" fmla="*/ 405 h 405"/>
                <a:gd name="T2" fmla="*/ 80 w 708"/>
                <a:gd name="T3" fmla="*/ 405 h 405"/>
                <a:gd name="T4" fmla="*/ 81 w 708"/>
                <a:gd name="T5" fmla="*/ 405 h 405"/>
                <a:gd name="T6" fmla="*/ 626 w 708"/>
                <a:gd name="T7" fmla="*/ 405 h 405"/>
                <a:gd name="T8" fmla="*/ 635 w 708"/>
                <a:gd name="T9" fmla="*/ 405 h 405"/>
                <a:gd name="T10" fmla="*/ 643 w 708"/>
                <a:gd name="T11" fmla="*/ 403 h 405"/>
                <a:gd name="T12" fmla="*/ 651 w 708"/>
                <a:gd name="T13" fmla="*/ 401 h 405"/>
                <a:gd name="T14" fmla="*/ 659 w 708"/>
                <a:gd name="T15" fmla="*/ 398 h 405"/>
                <a:gd name="T16" fmla="*/ 666 w 708"/>
                <a:gd name="T17" fmla="*/ 394 h 405"/>
                <a:gd name="T18" fmla="*/ 673 w 708"/>
                <a:gd name="T19" fmla="*/ 391 h 405"/>
                <a:gd name="T20" fmla="*/ 680 w 708"/>
                <a:gd name="T21" fmla="*/ 385 h 405"/>
                <a:gd name="T22" fmla="*/ 686 w 708"/>
                <a:gd name="T23" fmla="*/ 379 h 405"/>
                <a:gd name="T24" fmla="*/ 692 w 708"/>
                <a:gd name="T25" fmla="*/ 373 h 405"/>
                <a:gd name="T26" fmla="*/ 695 w 708"/>
                <a:gd name="T27" fmla="*/ 368 h 405"/>
                <a:gd name="T28" fmla="*/ 700 w 708"/>
                <a:gd name="T29" fmla="*/ 361 h 405"/>
                <a:gd name="T30" fmla="*/ 702 w 708"/>
                <a:gd name="T31" fmla="*/ 354 h 405"/>
                <a:gd name="T32" fmla="*/ 704 w 708"/>
                <a:gd name="T33" fmla="*/ 347 h 405"/>
                <a:gd name="T34" fmla="*/ 707 w 708"/>
                <a:gd name="T35" fmla="*/ 340 h 405"/>
                <a:gd name="T36" fmla="*/ 707 w 708"/>
                <a:gd name="T37" fmla="*/ 332 h 405"/>
                <a:gd name="T38" fmla="*/ 708 w 708"/>
                <a:gd name="T39" fmla="*/ 325 h 405"/>
                <a:gd name="T40" fmla="*/ 708 w 708"/>
                <a:gd name="T41" fmla="*/ 0 h 405"/>
                <a:gd name="T42" fmla="*/ 2 w 708"/>
                <a:gd name="T43" fmla="*/ 0 h 405"/>
                <a:gd name="T44" fmla="*/ 1 w 708"/>
                <a:gd name="T45" fmla="*/ 0 h 405"/>
                <a:gd name="T46" fmla="*/ 1 w 708"/>
                <a:gd name="T47" fmla="*/ 0 h 405"/>
                <a:gd name="T48" fmla="*/ 1 w 708"/>
                <a:gd name="T49" fmla="*/ 202 h 405"/>
                <a:gd name="T50" fmla="*/ 0 w 708"/>
                <a:gd name="T51" fmla="*/ 326 h 405"/>
                <a:gd name="T52" fmla="*/ 1 w 708"/>
                <a:gd name="T53" fmla="*/ 334 h 405"/>
                <a:gd name="T54" fmla="*/ 2 w 708"/>
                <a:gd name="T55" fmla="*/ 342 h 405"/>
                <a:gd name="T56" fmla="*/ 4 w 708"/>
                <a:gd name="T57" fmla="*/ 349 h 405"/>
                <a:gd name="T58" fmla="*/ 7 w 708"/>
                <a:gd name="T59" fmla="*/ 356 h 405"/>
                <a:gd name="T60" fmla="*/ 9 w 708"/>
                <a:gd name="T61" fmla="*/ 363 h 405"/>
                <a:gd name="T62" fmla="*/ 14 w 708"/>
                <a:gd name="T63" fmla="*/ 370 h 405"/>
                <a:gd name="T64" fmla="*/ 19 w 708"/>
                <a:gd name="T65" fmla="*/ 376 h 405"/>
                <a:gd name="T66" fmla="*/ 23 w 708"/>
                <a:gd name="T67" fmla="*/ 381 h 405"/>
                <a:gd name="T68" fmla="*/ 29 w 708"/>
                <a:gd name="T69" fmla="*/ 387 h 405"/>
                <a:gd name="T70" fmla="*/ 35 w 708"/>
                <a:gd name="T71" fmla="*/ 392 h 405"/>
                <a:gd name="T72" fmla="*/ 41 w 708"/>
                <a:gd name="T73" fmla="*/ 395 h 405"/>
                <a:gd name="T74" fmla="*/ 48 w 708"/>
                <a:gd name="T75" fmla="*/ 399 h 405"/>
                <a:gd name="T76" fmla="*/ 55 w 708"/>
                <a:gd name="T77" fmla="*/ 401 h 405"/>
                <a:gd name="T78" fmla="*/ 61 w 708"/>
                <a:gd name="T79" fmla="*/ 403 h 405"/>
                <a:gd name="T80" fmla="*/ 70 w 708"/>
                <a:gd name="T81" fmla="*/ 405 h 405"/>
                <a:gd name="T82" fmla="*/ 78 w 708"/>
                <a:gd name="T83" fmla="*/ 405 h 405"/>
                <a:gd name="T84" fmla="*/ 78 w 708"/>
                <a:gd name="T85" fmla="*/ 40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8" h="405">
                  <a:moveTo>
                    <a:pt x="78" y="405"/>
                  </a:moveTo>
                  <a:lnTo>
                    <a:pt x="80" y="405"/>
                  </a:lnTo>
                  <a:lnTo>
                    <a:pt x="81" y="405"/>
                  </a:lnTo>
                  <a:lnTo>
                    <a:pt x="626" y="405"/>
                  </a:lnTo>
                  <a:lnTo>
                    <a:pt x="635" y="405"/>
                  </a:lnTo>
                  <a:lnTo>
                    <a:pt x="643" y="403"/>
                  </a:lnTo>
                  <a:lnTo>
                    <a:pt x="651" y="401"/>
                  </a:lnTo>
                  <a:lnTo>
                    <a:pt x="659" y="398"/>
                  </a:lnTo>
                  <a:lnTo>
                    <a:pt x="666" y="394"/>
                  </a:lnTo>
                  <a:lnTo>
                    <a:pt x="673" y="391"/>
                  </a:lnTo>
                  <a:lnTo>
                    <a:pt x="680" y="385"/>
                  </a:lnTo>
                  <a:lnTo>
                    <a:pt x="686" y="379"/>
                  </a:lnTo>
                  <a:lnTo>
                    <a:pt x="692" y="373"/>
                  </a:lnTo>
                  <a:lnTo>
                    <a:pt x="695" y="368"/>
                  </a:lnTo>
                  <a:lnTo>
                    <a:pt x="700" y="361"/>
                  </a:lnTo>
                  <a:lnTo>
                    <a:pt x="702" y="354"/>
                  </a:lnTo>
                  <a:lnTo>
                    <a:pt x="704" y="347"/>
                  </a:lnTo>
                  <a:lnTo>
                    <a:pt x="707" y="340"/>
                  </a:lnTo>
                  <a:lnTo>
                    <a:pt x="707" y="332"/>
                  </a:lnTo>
                  <a:lnTo>
                    <a:pt x="708" y="325"/>
                  </a:lnTo>
                  <a:lnTo>
                    <a:pt x="708" y="0"/>
                  </a:lnTo>
                  <a:lnTo>
                    <a:pt x="2" y="0"/>
                  </a:lnTo>
                  <a:lnTo>
                    <a:pt x="1" y="0"/>
                  </a:lnTo>
                  <a:lnTo>
                    <a:pt x="1" y="0"/>
                  </a:lnTo>
                  <a:lnTo>
                    <a:pt x="1" y="202"/>
                  </a:lnTo>
                  <a:lnTo>
                    <a:pt x="0" y="326"/>
                  </a:lnTo>
                  <a:lnTo>
                    <a:pt x="1" y="334"/>
                  </a:lnTo>
                  <a:lnTo>
                    <a:pt x="2" y="342"/>
                  </a:lnTo>
                  <a:lnTo>
                    <a:pt x="4" y="349"/>
                  </a:lnTo>
                  <a:lnTo>
                    <a:pt x="7" y="356"/>
                  </a:lnTo>
                  <a:lnTo>
                    <a:pt x="9" y="363"/>
                  </a:lnTo>
                  <a:lnTo>
                    <a:pt x="14" y="370"/>
                  </a:lnTo>
                  <a:lnTo>
                    <a:pt x="19" y="376"/>
                  </a:lnTo>
                  <a:lnTo>
                    <a:pt x="23" y="381"/>
                  </a:lnTo>
                  <a:lnTo>
                    <a:pt x="29" y="387"/>
                  </a:lnTo>
                  <a:lnTo>
                    <a:pt x="35" y="392"/>
                  </a:lnTo>
                  <a:lnTo>
                    <a:pt x="41" y="395"/>
                  </a:lnTo>
                  <a:lnTo>
                    <a:pt x="48" y="399"/>
                  </a:lnTo>
                  <a:lnTo>
                    <a:pt x="55" y="401"/>
                  </a:lnTo>
                  <a:lnTo>
                    <a:pt x="61" y="403"/>
                  </a:lnTo>
                  <a:lnTo>
                    <a:pt x="70" y="405"/>
                  </a:lnTo>
                  <a:lnTo>
                    <a:pt x="78" y="405"/>
                  </a:lnTo>
                  <a:lnTo>
                    <a:pt x="78" y="4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60" name="Freeform 4780">
              <a:extLst>
                <a:ext uri="{FF2B5EF4-FFF2-40B4-BE49-F238E27FC236}">
                  <a16:creationId xmlns:a16="http://schemas.microsoft.com/office/drawing/2014/main" id="{CA288D8F-4A3F-4BF0-B00E-A424D3EB53A8}"/>
                </a:ext>
              </a:extLst>
            </p:cNvPr>
            <p:cNvSpPr>
              <a:spLocks noEditPoints="1"/>
            </p:cNvSpPr>
            <p:nvPr/>
          </p:nvSpPr>
          <p:spPr bwMode="auto">
            <a:xfrm>
              <a:off x="3756025" y="4117975"/>
              <a:ext cx="57150" cy="104775"/>
            </a:xfrm>
            <a:custGeom>
              <a:avLst/>
              <a:gdLst>
                <a:gd name="T0" fmla="*/ 91 w 181"/>
                <a:gd name="T1" fmla="*/ 269 h 330"/>
                <a:gd name="T2" fmla="*/ 85 w 181"/>
                <a:gd name="T3" fmla="*/ 269 h 330"/>
                <a:gd name="T4" fmla="*/ 79 w 181"/>
                <a:gd name="T5" fmla="*/ 267 h 330"/>
                <a:gd name="T6" fmla="*/ 75 w 181"/>
                <a:gd name="T7" fmla="*/ 265 h 330"/>
                <a:gd name="T8" fmla="*/ 70 w 181"/>
                <a:gd name="T9" fmla="*/ 261 h 330"/>
                <a:gd name="T10" fmla="*/ 66 w 181"/>
                <a:gd name="T11" fmla="*/ 257 h 330"/>
                <a:gd name="T12" fmla="*/ 63 w 181"/>
                <a:gd name="T13" fmla="*/ 252 h 330"/>
                <a:gd name="T14" fmla="*/ 62 w 181"/>
                <a:gd name="T15" fmla="*/ 246 h 330"/>
                <a:gd name="T16" fmla="*/ 61 w 181"/>
                <a:gd name="T17" fmla="*/ 241 h 330"/>
                <a:gd name="T18" fmla="*/ 62 w 181"/>
                <a:gd name="T19" fmla="*/ 234 h 330"/>
                <a:gd name="T20" fmla="*/ 63 w 181"/>
                <a:gd name="T21" fmla="*/ 228 h 330"/>
                <a:gd name="T22" fmla="*/ 66 w 181"/>
                <a:gd name="T23" fmla="*/ 223 h 330"/>
                <a:gd name="T24" fmla="*/ 70 w 181"/>
                <a:gd name="T25" fmla="*/ 219 h 330"/>
                <a:gd name="T26" fmla="*/ 75 w 181"/>
                <a:gd name="T27" fmla="*/ 215 h 330"/>
                <a:gd name="T28" fmla="*/ 79 w 181"/>
                <a:gd name="T29" fmla="*/ 213 h 330"/>
                <a:gd name="T30" fmla="*/ 85 w 181"/>
                <a:gd name="T31" fmla="*/ 210 h 330"/>
                <a:gd name="T32" fmla="*/ 91 w 181"/>
                <a:gd name="T33" fmla="*/ 210 h 330"/>
                <a:gd name="T34" fmla="*/ 97 w 181"/>
                <a:gd name="T35" fmla="*/ 210 h 330"/>
                <a:gd name="T36" fmla="*/ 102 w 181"/>
                <a:gd name="T37" fmla="*/ 213 h 330"/>
                <a:gd name="T38" fmla="*/ 108 w 181"/>
                <a:gd name="T39" fmla="*/ 215 h 330"/>
                <a:gd name="T40" fmla="*/ 113 w 181"/>
                <a:gd name="T41" fmla="*/ 219 h 330"/>
                <a:gd name="T42" fmla="*/ 116 w 181"/>
                <a:gd name="T43" fmla="*/ 223 h 330"/>
                <a:gd name="T44" fmla="*/ 119 w 181"/>
                <a:gd name="T45" fmla="*/ 228 h 330"/>
                <a:gd name="T46" fmla="*/ 121 w 181"/>
                <a:gd name="T47" fmla="*/ 234 h 330"/>
                <a:gd name="T48" fmla="*/ 121 w 181"/>
                <a:gd name="T49" fmla="*/ 241 h 330"/>
                <a:gd name="T50" fmla="*/ 121 w 181"/>
                <a:gd name="T51" fmla="*/ 246 h 330"/>
                <a:gd name="T52" fmla="*/ 119 w 181"/>
                <a:gd name="T53" fmla="*/ 252 h 330"/>
                <a:gd name="T54" fmla="*/ 116 w 181"/>
                <a:gd name="T55" fmla="*/ 257 h 330"/>
                <a:gd name="T56" fmla="*/ 113 w 181"/>
                <a:gd name="T57" fmla="*/ 261 h 330"/>
                <a:gd name="T58" fmla="*/ 108 w 181"/>
                <a:gd name="T59" fmla="*/ 265 h 330"/>
                <a:gd name="T60" fmla="*/ 102 w 181"/>
                <a:gd name="T61" fmla="*/ 267 h 330"/>
                <a:gd name="T62" fmla="*/ 97 w 181"/>
                <a:gd name="T63" fmla="*/ 269 h 330"/>
                <a:gd name="T64" fmla="*/ 91 w 181"/>
                <a:gd name="T65" fmla="*/ 269 h 330"/>
                <a:gd name="T66" fmla="*/ 91 w 181"/>
                <a:gd name="T67" fmla="*/ 269 h 330"/>
                <a:gd name="T68" fmla="*/ 166 w 181"/>
                <a:gd name="T69" fmla="*/ 0 h 330"/>
                <a:gd name="T70" fmla="*/ 16 w 181"/>
                <a:gd name="T71" fmla="*/ 0 h 330"/>
                <a:gd name="T72" fmla="*/ 10 w 181"/>
                <a:gd name="T73" fmla="*/ 1 h 330"/>
                <a:gd name="T74" fmla="*/ 5 w 181"/>
                <a:gd name="T75" fmla="*/ 4 h 330"/>
                <a:gd name="T76" fmla="*/ 2 w 181"/>
                <a:gd name="T77" fmla="*/ 9 h 330"/>
                <a:gd name="T78" fmla="*/ 0 w 181"/>
                <a:gd name="T79" fmla="*/ 15 h 330"/>
                <a:gd name="T80" fmla="*/ 0 w 181"/>
                <a:gd name="T81" fmla="*/ 315 h 330"/>
                <a:gd name="T82" fmla="*/ 2 w 181"/>
                <a:gd name="T83" fmla="*/ 320 h 330"/>
                <a:gd name="T84" fmla="*/ 5 w 181"/>
                <a:gd name="T85" fmla="*/ 326 h 330"/>
                <a:gd name="T86" fmla="*/ 10 w 181"/>
                <a:gd name="T87" fmla="*/ 329 h 330"/>
                <a:gd name="T88" fmla="*/ 16 w 181"/>
                <a:gd name="T89" fmla="*/ 330 h 330"/>
                <a:gd name="T90" fmla="*/ 166 w 181"/>
                <a:gd name="T91" fmla="*/ 330 h 330"/>
                <a:gd name="T92" fmla="*/ 172 w 181"/>
                <a:gd name="T93" fmla="*/ 329 h 330"/>
                <a:gd name="T94" fmla="*/ 177 w 181"/>
                <a:gd name="T95" fmla="*/ 326 h 330"/>
                <a:gd name="T96" fmla="*/ 180 w 181"/>
                <a:gd name="T97" fmla="*/ 320 h 330"/>
                <a:gd name="T98" fmla="*/ 181 w 181"/>
                <a:gd name="T99" fmla="*/ 315 h 330"/>
                <a:gd name="T100" fmla="*/ 181 w 181"/>
                <a:gd name="T101" fmla="*/ 15 h 330"/>
                <a:gd name="T102" fmla="*/ 180 w 181"/>
                <a:gd name="T103" fmla="*/ 9 h 330"/>
                <a:gd name="T104" fmla="*/ 177 w 181"/>
                <a:gd name="T105" fmla="*/ 4 h 330"/>
                <a:gd name="T106" fmla="*/ 172 w 181"/>
                <a:gd name="T107" fmla="*/ 1 h 330"/>
                <a:gd name="T108" fmla="*/ 166 w 181"/>
                <a:gd name="T109" fmla="*/ 0 h 330"/>
                <a:gd name="T110" fmla="*/ 166 w 181"/>
                <a:gd name="T111"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1" h="330">
                  <a:moveTo>
                    <a:pt x="91" y="269"/>
                  </a:moveTo>
                  <a:lnTo>
                    <a:pt x="85" y="269"/>
                  </a:lnTo>
                  <a:lnTo>
                    <a:pt x="79" y="267"/>
                  </a:lnTo>
                  <a:lnTo>
                    <a:pt x="75" y="265"/>
                  </a:lnTo>
                  <a:lnTo>
                    <a:pt x="70" y="261"/>
                  </a:lnTo>
                  <a:lnTo>
                    <a:pt x="66" y="257"/>
                  </a:lnTo>
                  <a:lnTo>
                    <a:pt x="63" y="252"/>
                  </a:lnTo>
                  <a:lnTo>
                    <a:pt x="62" y="246"/>
                  </a:lnTo>
                  <a:lnTo>
                    <a:pt x="61" y="241"/>
                  </a:lnTo>
                  <a:lnTo>
                    <a:pt x="62" y="234"/>
                  </a:lnTo>
                  <a:lnTo>
                    <a:pt x="63" y="228"/>
                  </a:lnTo>
                  <a:lnTo>
                    <a:pt x="66" y="223"/>
                  </a:lnTo>
                  <a:lnTo>
                    <a:pt x="70" y="219"/>
                  </a:lnTo>
                  <a:lnTo>
                    <a:pt x="75" y="215"/>
                  </a:lnTo>
                  <a:lnTo>
                    <a:pt x="79" y="213"/>
                  </a:lnTo>
                  <a:lnTo>
                    <a:pt x="85" y="210"/>
                  </a:lnTo>
                  <a:lnTo>
                    <a:pt x="91" y="210"/>
                  </a:lnTo>
                  <a:lnTo>
                    <a:pt x="97" y="210"/>
                  </a:lnTo>
                  <a:lnTo>
                    <a:pt x="102" y="213"/>
                  </a:lnTo>
                  <a:lnTo>
                    <a:pt x="108" y="215"/>
                  </a:lnTo>
                  <a:lnTo>
                    <a:pt x="113" y="219"/>
                  </a:lnTo>
                  <a:lnTo>
                    <a:pt x="116" y="223"/>
                  </a:lnTo>
                  <a:lnTo>
                    <a:pt x="119" y="228"/>
                  </a:lnTo>
                  <a:lnTo>
                    <a:pt x="121" y="234"/>
                  </a:lnTo>
                  <a:lnTo>
                    <a:pt x="121" y="241"/>
                  </a:lnTo>
                  <a:lnTo>
                    <a:pt x="121" y="246"/>
                  </a:lnTo>
                  <a:lnTo>
                    <a:pt x="119" y="252"/>
                  </a:lnTo>
                  <a:lnTo>
                    <a:pt x="116" y="257"/>
                  </a:lnTo>
                  <a:lnTo>
                    <a:pt x="113" y="261"/>
                  </a:lnTo>
                  <a:lnTo>
                    <a:pt x="108" y="265"/>
                  </a:lnTo>
                  <a:lnTo>
                    <a:pt x="102" y="267"/>
                  </a:lnTo>
                  <a:lnTo>
                    <a:pt x="97" y="269"/>
                  </a:lnTo>
                  <a:lnTo>
                    <a:pt x="91" y="269"/>
                  </a:lnTo>
                  <a:lnTo>
                    <a:pt x="91" y="269"/>
                  </a:lnTo>
                  <a:close/>
                  <a:moveTo>
                    <a:pt x="166" y="0"/>
                  </a:moveTo>
                  <a:lnTo>
                    <a:pt x="16" y="0"/>
                  </a:lnTo>
                  <a:lnTo>
                    <a:pt x="10" y="1"/>
                  </a:lnTo>
                  <a:lnTo>
                    <a:pt x="5" y="4"/>
                  </a:lnTo>
                  <a:lnTo>
                    <a:pt x="2" y="9"/>
                  </a:lnTo>
                  <a:lnTo>
                    <a:pt x="0" y="15"/>
                  </a:lnTo>
                  <a:lnTo>
                    <a:pt x="0" y="315"/>
                  </a:lnTo>
                  <a:lnTo>
                    <a:pt x="2" y="320"/>
                  </a:lnTo>
                  <a:lnTo>
                    <a:pt x="5" y="326"/>
                  </a:lnTo>
                  <a:lnTo>
                    <a:pt x="10" y="329"/>
                  </a:lnTo>
                  <a:lnTo>
                    <a:pt x="16" y="330"/>
                  </a:lnTo>
                  <a:lnTo>
                    <a:pt x="166" y="330"/>
                  </a:lnTo>
                  <a:lnTo>
                    <a:pt x="172" y="329"/>
                  </a:lnTo>
                  <a:lnTo>
                    <a:pt x="177" y="326"/>
                  </a:lnTo>
                  <a:lnTo>
                    <a:pt x="180" y="320"/>
                  </a:lnTo>
                  <a:lnTo>
                    <a:pt x="181" y="315"/>
                  </a:lnTo>
                  <a:lnTo>
                    <a:pt x="181" y="15"/>
                  </a:lnTo>
                  <a:lnTo>
                    <a:pt x="180" y="9"/>
                  </a:lnTo>
                  <a:lnTo>
                    <a:pt x="177" y="4"/>
                  </a:lnTo>
                  <a:lnTo>
                    <a:pt x="172" y="1"/>
                  </a:lnTo>
                  <a:lnTo>
                    <a:pt x="166"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61" name="Freeform 4781">
              <a:extLst>
                <a:ext uri="{FF2B5EF4-FFF2-40B4-BE49-F238E27FC236}">
                  <a16:creationId xmlns:a16="http://schemas.microsoft.com/office/drawing/2014/main" id="{14F99503-B545-4876-910C-71BCAAD5A4BA}"/>
                </a:ext>
              </a:extLst>
            </p:cNvPr>
            <p:cNvSpPr>
              <a:spLocks/>
            </p:cNvSpPr>
            <p:nvPr/>
          </p:nvSpPr>
          <p:spPr bwMode="auto">
            <a:xfrm>
              <a:off x="3822700" y="4137025"/>
              <a:ext cx="219075" cy="76200"/>
            </a:xfrm>
            <a:custGeom>
              <a:avLst/>
              <a:gdLst>
                <a:gd name="T0" fmla="*/ 310 w 691"/>
                <a:gd name="T1" fmla="*/ 90 h 240"/>
                <a:gd name="T2" fmla="*/ 121 w 691"/>
                <a:gd name="T3" fmla="*/ 90 h 240"/>
                <a:gd name="T4" fmla="*/ 70 w 691"/>
                <a:gd name="T5" fmla="*/ 89 h 240"/>
                <a:gd name="T6" fmla="*/ 62 w 691"/>
                <a:gd name="T7" fmla="*/ 81 h 240"/>
                <a:gd name="T8" fmla="*/ 62 w 691"/>
                <a:gd name="T9" fmla="*/ 69 h 240"/>
                <a:gd name="T10" fmla="*/ 70 w 691"/>
                <a:gd name="T11" fmla="*/ 61 h 240"/>
                <a:gd name="T12" fmla="*/ 286 w 691"/>
                <a:gd name="T13" fmla="*/ 60 h 240"/>
                <a:gd name="T14" fmla="*/ 263 w 691"/>
                <a:gd name="T15" fmla="*/ 39 h 240"/>
                <a:gd name="T16" fmla="*/ 234 w 691"/>
                <a:gd name="T17" fmla="*/ 20 h 240"/>
                <a:gd name="T18" fmla="*/ 196 w 691"/>
                <a:gd name="T19" fmla="*/ 6 h 240"/>
                <a:gd name="T20" fmla="*/ 174 w 691"/>
                <a:gd name="T21" fmla="*/ 1 h 240"/>
                <a:gd name="T22" fmla="*/ 151 w 691"/>
                <a:gd name="T23" fmla="*/ 0 h 240"/>
                <a:gd name="T24" fmla="*/ 10 w 691"/>
                <a:gd name="T25" fmla="*/ 1 h 240"/>
                <a:gd name="T26" fmla="*/ 1 w 691"/>
                <a:gd name="T27" fmla="*/ 9 h 240"/>
                <a:gd name="T28" fmla="*/ 0 w 691"/>
                <a:gd name="T29" fmla="*/ 225 h 240"/>
                <a:gd name="T30" fmla="*/ 5 w 691"/>
                <a:gd name="T31" fmla="*/ 236 h 240"/>
                <a:gd name="T32" fmla="*/ 15 w 691"/>
                <a:gd name="T33" fmla="*/ 240 h 240"/>
                <a:gd name="T34" fmla="*/ 680 w 691"/>
                <a:gd name="T35" fmla="*/ 240 h 240"/>
                <a:gd name="T36" fmla="*/ 686 w 691"/>
                <a:gd name="T37" fmla="*/ 237 h 240"/>
                <a:gd name="T38" fmla="*/ 689 w 691"/>
                <a:gd name="T39" fmla="*/ 231 h 240"/>
                <a:gd name="T40" fmla="*/ 691 w 691"/>
                <a:gd name="T41" fmla="*/ 225 h 240"/>
                <a:gd name="T42" fmla="*/ 688 w 691"/>
                <a:gd name="T43" fmla="*/ 214 h 240"/>
                <a:gd name="T44" fmla="*/ 674 w 691"/>
                <a:gd name="T45" fmla="*/ 189 h 240"/>
                <a:gd name="T46" fmla="*/ 655 w 691"/>
                <a:gd name="T47" fmla="*/ 165 h 240"/>
                <a:gd name="T48" fmla="*/ 625 w 691"/>
                <a:gd name="T49" fmla="*/ 141 h 240"/>
                <a:gd name="T50" fmla="*/ 595 w 691"/>
                <a:gd name="T51" fmla="*/ 125 h 240"/>
                <a:gd name="T52" fmla="*/ 569 w 691"/>
                <a:gd name="T53" fmla="*/ 115 h 240"/>
                <a:gd name="T54" fmla="*/ 540 w 691"/>
                <a:gd name="T55" fmla="*/ 105 h 240"/>
                <a:gd name="T56" fmla="*/ 508 w 691"/>
                <a:gd name="T57" fmla="*/ 98 h 240"/>
                <a:gd name="T58" fmla="*/ 471 w 691"/>
                <a:gd name="T59" fmla="*/ 93 h 240"/>
                <a:gd name="T60" fmla="*/ 429 w 691"/>
                <a:gd name="T61" fmla="*/ 90 h 240"/>
                <a:gd name="T62" fmla="*/ 406 w 691"/>
                <a:gd name="T63" fmla="*/ 9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1" h="240">
                  <a:moveTo>
                    <a:pt x="406" y="90"/>
                  </a:moveTo>
                  <a:lnTo>
                    <a:pt x="310" y="90"/>
                  </a:lnTo>
                  <a:lnTo>
                    <a:pt x="272" y="90"/>
                  </a:lnTo>
                  <a:lnTo>
                    <a:pt x="121" y="90"/>
                  </a:lnTo>
                  <a:lnTo>
                    <a:pt x="76" y="90"/>
                  </a:lnTo>
                  <a:lnTo>
                    <a:pt x="70" y="89"/>
                  </a:lnTo>
                  <a:lnTo>
                    <a:pt x="65" y="86"/>
                  </a:lnTo>
                  <a:lnTo>
                    <a:pt x="62" y="81"/>
                  </a:lnTo>
                  <a:lnTo>
                    <a:pt x="61" y="75"/>
                  </a:lnTo>
                  <a:lnTo>
                    <a:pt x="62" y="69"/>
                  </a:lnTo>
                  <a:lnTo>
                    <a:pt x="65" y="65"/>
                  </a:lnTo>
                  <a:lnTo>
                    <a:pt x="70" y="61"/>
                  </a:lnTo>
                  <a:lnTo>
                    <a:pt x="76" y="60"/>
                  </a:lnTo>
                  <a:lnTo>
                    <a:pt x="286" y="60"/>
                  </a:lnTo>
                  <a:lnTo>
                    <a:pt x="276" y="50"/>
                  </a:lnTo>
                  <a:lnTo>
                    <a:pt x="263" y="39"/>
                  </a:lnTo>
                  <a:lnTo>
                    <a:pt x="249" y="29"/>
                  </a:lnTo>
                  <a:lnTo>
                    <a:pt x="234" y="20"/>
                  </a:lnTo>
                  <a:lnTo>
                    <a:pt x="216" y="11"/>
                  </a:lnTo>
                  <a:lnTo>
                    <a:pt x="196" y="6"/>
                  </a:lnTo>
                  <a:lnTo>
                    <a:pt x="186" y="3"/>
                  </a:lnTo>
                  <a:lnTo>
                    <a:pt x="174" y="1"/>
                  </a:lnTo>
                  <a:lnTo>
                    <a:pt x="162" y="0"/>
                  </a:lnTo>
                  <a:lnTo>
                    <a:pt x="151" y="0"/>
                  </a:lnTo>
                  <a:lnTo>
                    <a:pt x="15" y="0"/>
                  </a:lnTo>
                  <a:lnTo>
                    <a:pt x="10" y="1"/>
                  </a:lnTo>
                  <a:lnTo>
                    <a:pt x="5" y="4"/>
                  </a:lnTo>
                  <a:lnTo>
                    <a:pt x="1" y="9"/>
                  </a:lnTo>
                  <a:lnTo>
                    <a:pt x="0" y="15"/>
                  </a:lnTo>
                  <a:lnTo>
                    <a:pt x="0" y="225"/>
                  </a:lnTo>
                  <a:lnTo>
                    <a:pt x="1" y="230"/>
                  </a:lnTo>
                  <a:lnTo>
                    <a:pt x="5" y="236"/>
                  </a:lnTo>
                  <a:lnTo>
                    <a:pt x="10" y="238"/>
                  </a:lnTo>
                  <a:lnTo>
                    <a:pt x="15" y="240"/>
                  </a:lnTo>
                  <a:lnTo>
                    <a:pt x="677" y="240"/>
                  </a:lnTo>
                  <a:lnTo>
                    <a:pt x="680" y="240"/>
                  </a:lnTo>
                  <a:lnTo>
                    <a:pt x="683" y="238"/>
                  </a:lnTo>
                  <a:lnTo>
                    <a:pt x="686" y="237"/>
                  </a:lnTo>
                  <a:lnTo>
                    <a:pt x="688" y="234"/>
                  </a:lnTo>
                  <a:lnTo>
                    <a:pt x="689" y="231"/>
                  </a:lnTo>
                  <a:lnTo>
                    <a:pt x="691" y="228"/>
                  </a:lnTo>
                  <a:lnTo>
                    <a:pt x="691" y="225"/>
                  </a:lnTo>
                  <a:lnTo>
                    <a:pt x="691" y="221"/>
                  </a:lnTo>
                  <a:lnTo>
                    <a:pt x="688" y="214"/>
                  </a:lnTo>
                  <a:lnTo>
                    <a:pt x="680" y="199"/>
                  </a:lnTo>
                  <a:lnTo>
                    <a:pt x="674" y="189"/>
                  </a:lnTo>
                  <a:lnTo>
                    <a:pt x="665" y="177"/>
                  </a:lnTo>
                  <a:lnTo>
                    <a:pt x="655" y="165"/>
                  </a:lnTo>
                  <a:lnTo>
                    <a:pt x="641" y="154"/>
                  </a:lnTo>
                  <a:lnTo>
                    <a:pt x="625" y="141"/>
                  </a:lnTo>
                  <a:lnTo>
                    <a:pt x="605" y="130"/>
                  </a:lnTo>
                  <a:lnTo>
                    <a:pt x="595" y="125"/>
                  </a:lnTo>
                  <a:lnTo>
                    <a:pt x="582" y="119"/>
                  </a:lnTo>
                  <a:lnTo>
                    <a:pt x="569" y="115"/>
                  </a:lnTo>
                  <a:lnTo>
                    <a:pt x="555" y="110"/>
                  </a:lnTo>
                  <a:lnTo>
                    <a:pt x="540" y="105"/>
                  </a:lnTo>
                  <a:lnTo>
                    <a:pt x="525" y="102"/>
                  </a:lnTo>
                  <a:lnTo>
                    <a:pt x="508" y="98"/>
                  </a:lnTo>
                  <a:lnTo>
                    <a:pt x="489" y="95"/>
                  </a:lnTo>
                  <a:lnTo>
                    <a:pt x="471" y="93"/>
                  </a:lnTo>
                  <a:lnTo>
                    <a:pt x="450" y="91"/>
                  </a:lnTo>
                  <a:lnTo>
                    <a:pt x="429" y="90"/>
                  </a:lnTo>
                  <a:lnTo>
                    <a:pt x="406" y="90"/>
                  </a:lnTo>
                  <a:lnTo>
                    <a:pt x="406"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sp>
        <p:nvSpPr>
          <p:cNvPr id="169" name="TextBox 168">
            <a:extLst>
              <a:ext uri="{FF2B5EF4-FFF2-40B4-BE49-F238E27FC236}">
                <a16:creationId xmlns:a16="http://schemas.microsoft.com/office/drawing/2014/main" id="{254A1077-9D81-4524-AFC6-0420029EA20B}"/>
              </a:ext>
            </a:extLst>
          </p:cNvPr>
          <p:cNvSpPr txBox="1"/>
          <p:nvPr/>
        </p:nvSpPr>
        <p:spPr>
          <a:xfrm>
            <a:off x="465325" y="1375852"/>
            <a:ext cx="2183644" cy="646331"/>
          </a:xfrm>
          <a:prstGeom prst="rect">
            <a:avLst/>
          </a:prstGeom>
          <a:noFill/>
          <a:ln w="6350">
            <a:noFill/>
            <a:prstDash val="dash"/>
          </a:ln>
        </p:spPr>
        <p:txBody>
          <a:bodyPr wrap="square" lIns="0" tIns="0" rIns="0" bIns="0" rtlCol="0" anchor="ctr">
            <a:spAutoFit/>
          </a:bodyPr>
          <a:lstStyle/>
          <a:p>
            <a:pPr algn="r"/>
            <a:r>
              <a:rPr lang="en-US" altLang="zh-TW" sz="1050" dirty="0">
                <a:solidFill>
                  <a:srgbClr val="FFFFFF"/>
                </a:solidFill>
                <a:latin typeface="Roboto Slab"/>
                <a:ea typeface="Roboto Slab"/>
                <a:cs typeface="Roboto Slab"/>
                <a:sym typeface="Roboto Slab"/>
              </a:rPr>
              <a:t>Majority of MLB site users are reaching the Tickets page from the homepage, with Schedule coming in second place </a:t>
            </a:r>
            <a:r>
              <a:rPr lang="en-US" sz="1050" dirty="0">
                <a:solidFill>
                  <a:schemeClr val="tx1">
                    <a:lumMod val="75000"/>
                    <a:lumOff val="25000"/>
                  </a:schemeClr>
                </a:solidFill>
              </a:rPr>
              <a:t> </a:t>
            </a:r>
          </a:p>
        </p:txBody>
      </p:sp>
      <p:sp>
        <p:nvSpPr>
          <p:cNvPr id="170" name="TextBox 169">
            <a:extLst>
              <a:ext uri="{FF2B5EF4-FFF2-40B4-BE49-F238E27FC236}">
                <a16:creationId xmlns:a16="http://schemas.microsoft.com/office/drawing/2014/main" id="{CED2480F-56B1-4B43-8E0F-C3C2B19BEF5A}"/>
              </a:ext>
            </a:extLst>
          </p:cNvPr>
          <p:cNvSpPr txBox="1"/>
          <p:nvPr/>
        </p:nvSpPr>
        <p:spPr>
          <a:xfrm>
            <a:off x="117420" y="3223018"/>
            <a:ext cx="1889031" cy="646331"/>
          </a:xfrm>
          <a:prstGeom prst="rect">
            <a:avLst/>
          </a:prstGeom>
          <a:noFill/>
          <a:ln w="6350">
            <a:noFill/>
            <a:prstDash val="dash"/>
          </a:ln>
        </p:spPr>
        <p:txBody>
          <a:bodyPr wrap="square" lIns="0" tIns="0" rIns="0" bIns="0" rtlCol="0" anchor="ctr">
            <a:spAutoFit/>
          </a:bodyPr>
          <a:lstStyle/>
          <a:p>
            <a:pPr marL="114300" lvl="0" algn="r">
              <a:buClr>
                <a:srgbClr val="FFFFFF"/>
              </a:buClr>
              <a:buSzPts val="1800"/>
            </a:pPr>
            <a:r>
              <a:rPr lang="en-US" altLang="zh-TW" sz="1050" dirty="0">
                <a:solidFill>
                  <a:srgbClr val="FFFFFF"/>
                </a:solidFill>
                <a:latin typeface="Roboto Slab"/>
                <a:ea typeface="Roboto Slab"/>
                <a:cs typeface="Roboto Slab"/>
                <a:sym typeface="Roboto Slab"/>
              </a:rPr>
              <a:t>Most fans are coming to the MLB site via site bookmarks - keep up this customer and team loyalty </a:t>
            </a:r>
            <a:endParaRPr lang="en-US" sz="1050" dirty="0">
              <a:solidFill>
                <a:srgbClr val="FFFFFF"/>
              </a:solidFill>
              <a:latin typeface="Roboto Slab"/>
              <a:ea typeface="Roboto Slab"/>
              <a:cs typeface="Roboto Slab"/>
              <a:sym typeface="Roboto Slab"/>
            </a:endParaRPr>
          </a:p>
        </p:txBody>
      </p:sp>
      <p:sp>
        <p:nvSpPr>
          <p:cNvPr id="173" name="TextBox 172">
            <a:extLst>
              <a:ext uri="{FF2B5EF4-FFF2-40B4-BE49-F238E27FC236}">
                <a16:creationId xmlns:a16="http://schemas.microsoft.com/office/drawing/2014/main" id="{9AEA346A-7438-4122-BDEE-77643289639E}"/>
              </a:ext>
            </a:extLst>
          </p:cNvPr>
          <p:cNvSpPr txBox="1"/>
          <p:nvPr/>
        </p:nvSpPr>
        <p:spPr>
          <a:xfrm flipH="1">
            <a:off x="6835932" y="2509609"/>
            <a:ext cx="2143871" cy="323165"/>
          </a:xfrm>
          <a:prstGeom prst="rect">
            <a:avLst/>
          </a:prstGeom>
          <a:noFill/>
          <a:ln w="6350">
            <a:noFill/>
            <a:prstDash val="dash"/>
          </a:ln>
        </p:spPr>
        <p:txBody>
          <a:bodyPr wrap="square" lIns="0" tIns="0" rIns="0" bIns="0" rtlCol="0" anchor="ctr">
            <a:spAutoFit/>
          </a:bodyPr>
          <a:lstStyle/>
          <a:p>
            <a:r>
              <a:rPr lang="en-US" altLang="zh-TW" sz="1050" dirty="0">
                <a:solidFill>
                  <a:srgbClr val="FFFFFF"/>
                </a:solidFill>
                <a:latin typeface="Roboto Slab"/>
                <a:ea typeface="Roboto Slab"/>
                <a:cs typeface="Roboto Slab"/>
                <a:sym typeface="Roboto Slab"/>
              </a:rPr>
              <a:t>Make the network tv page more accessible to customers.</a:t>
            </a:r>
            <a:endParaRPr lang="en-US" sz="1050" dirty="0">
              <a:solidFill>
                <a:srgbClr val="FFFFFF"/>
              </a:solidFill>
              <a:latin typeface="Roboto Slab"/>
              <a:ea typeface="Roboto Slab"/>
              <a:cs typeface="Roboto Slab"/>
              <a:sym typeface="Roboto Slab"/>
            </a:endParaRPr>
          </a:p>
        </p:txBody>
      </p:sp>
      <p:sp>
        <p:nvSpPr>
          <p:cNvPr id="174" name="TextBox 173">
            <a:extLst>
              <a:ext uri="{FF2B5EF4-FFF2-40B4-BE49-F238E27FC236}">
                <a16:creationId xmlns:a16="http://schemas.microsoft.com/office/drawing/2014/main" id="{5B5D859D-DB16-4E9D-930D-0A3370C68A3F}"/>
              </a:ext>
            </a:extLst>
          </p:cNvPr>
          <p:cNvSpPr txBox="1"/>
          <p:nvPr/>
        </p:nvSpPr>
        <p:spPr>
          <a:xfrm flipH="1">
            <a:off x="6791443" y="3498461"/>
            <a:ext cx="2143871" cy="646331"/>
          </a:xfrm>
          <a:prstGeom prst="rect">
            <a:avLst/>
          </a:prstGeom>
          <a:noFill/>
          <a:ln w="6350">
            <a:noFill/>
            <a:prstDash val="dash"/>
          </a:ln>
        </p:spPr>
        <p:txBody>
          <a:bodyPr wrap="square" lIns="0" tIns="0" rIns="0" bIns="0" rtlCol="0" anchor="ctr">
            <a:spAutoFit/>
          </a:bodyPr>
          <a:lstStyle/>
          <a:p>
            <a:pPr marL="114300" lvl="0">
              <a:buClr>
                <a:srgbClr val="FFFFFF"/>
              </a:buClr>
              <a:buSzPts val="1800"/>
            </a:pPr>
            <a:r>
              <a:rPr lang="en-US" altLang="zh-TW" sz="1050" dirty="0">
                <a:solidFill>
                  <a:srgbClr val="FFFFFF"/>
                </a:solidFill>
                <a:latin typeface="Roboto Slab"/>
                <a:ea typeface="Roboto Slab"/>
                <a:cs typeface="Roboto Slab"/>
                <a:sym typeface="Roboto Slab"/>
              </a:rPr>
              <a:t>Put a general search bar on the homepage so that it is easier for customers to find what they are looking for.</a:t>
            </a:r>
            <a:endParaRPr lang="en-US" sz="1050" dirty="0">
              <a:solidFill>
                <a:srgbClr val="FFFFFF"/>
              </a:solidFill>
              <a:latin typeface="Roboto Slab"/>
              <a:ea typeface="Roboto Slab"/>
              <a:cs typeface="Roboto Slab"/>
              <a:sym typeface="Roboto Slab"/>
            </a:endParaRPr>
          </a:p>
        </p:txBody>
      </p:sp>
      <p:pic>
        <p:nvPicPr>
          <p:cNvPr id="5" name="Picture 4">
            <a:extLst>
              <a:ext uri="{FF2B5EF4-FFF2-40B4-BE49-F238E27FC236}">
                <a16:creationId xmlns:a16="http://schemas.microsoft.com/office/drawing/2014/main" id="{5C0CA053-693D-4B4A-8F4B-E25DD36BB77F}"/>
              </a:ext>
            </a:extLst>
          </p:cNvPr>
          <p:cNvPicPr>
            <a:picLocks noChangeAspect="1"/>
          </p:cNvPicPr>
          <p:nvPr/>
        </p:nvPicPr>
        <p:blipFill>
          <a:blip r:embed="rId3"/>
          <a:stretch>
            <a:fillRect/>
          </a:stretch>
        </p:blipFill>
        <p:spPr>
          <a:xfrm>
            <a:off x="3442621" y="3020024"/>
            <a:ext cx="1936361" cy="1087843"/>
          </a:xfrm>
          <a:prstGeom prst="rect">
            <a:avLst/>
          </a:prstGeom>
        </p:spPr>
      </p:pic>
      <p:grpSp>
        <p:nvGrpSpPr>
          <p:cNvPr id="59" name="Group 58">
            <a:extLst>
              <a:ext uri="{FF2B5EF4-FFF2-40B4-BE49-F238E27FC236}">
                <a16:creationId xmlns:a16="http://schemas.microsoft.com/office/drawing/2014/main" id="{23763ED7-EEAD-0B47-BECB-EF9680325EEF}"/>
              </a:ext>
            </a:extLst>
          </p:cNvPr>
          <p:cNvGrpSpPr/>
          <p:nvPr/>
        </p:nvGrpSpPr>
        <p:grpSpPr>
          <a:xfrm>
            <a:off x="6045180" y="2473009"/>
            <a:ext cx="215504" cy="194072"/>
            <a:chOff x="879475" y="817563"/>
            <a:chExt cx="287338" cy="258762"/>
          </a:xfrm>
          <a:solidFill>
            <a:schemeClr val="bg1"/>
          </a:solidFill>
        </p:grpSpPr>
        <p:sp>
          <p:nvSpPr>
            <p:cNvPr id="60" name="Freeform 1593">
              <a:extLst>
                <a:ext uri="{FF2B5EF4-FFF2-40B4-BE49-F238E27FC236}">
                  <a16:creationId xmlns:a16="http://schemas.microsoft.com/office/drawing/2014/main" id="{97CC6728-F252-BC43-85D6-A8D14FCF1AEB}"/>
                </a:ext>
              </a:extLst>
            </p:cNvPr>
            <p:cNvSpPr>
              <a:spLocks/>
            </p:cNvSpPr>
            <p:nvPr/>
          </p:nvSpPr>
          <p:spPr bwMode="auto">
            <a:xfrm>
              <a:off x="879475" y="817563"/>
              <a:ext cx="287338" cy="171450"/>
            </a:xfrm>
            <a:custGeom>
              <a:avLst/>
              <a:gdLst>
                <a:gd name="T0" fmla="*/ 829 w 904"/>
                <a:gd name="T1" fmla="*/ 0 h 544"/>
                <a:gd name="T2" fmla="*/ 75 w 904"/>
                <a:gd name="T3" fmla="*/ 0 h 544"/>
                <a:gd name="T4" fmla="*/ 67 w 904"/>
                <a:gd name="T5" fmla="*/ 2 h 544"/>
                <a:gd name="T6" fmla="*/ 59 w 904"/>
                <a:gd name="T7" fmla="*/ 3 h 544"/>
                <a:gd name="T8" fmla="*/ 53 w 904"/>
                <a:gd name="T9" fmla="*/ 4 h 544"/>
                <a:gd name="T10" fmla="*/ 46 w 904"/>
                <a:gd name="T11" fmla="*/ 7 h 544"/>
                <a:gd name="T12" fmla="*/ 40 w 904"/>
                <a:gd name="T13" fmla="*/ 10 h 544"/>
                <a:gd name="T14" fmla="*/ 33 w 904"/>
                <a:gd name="T15" fmla="*/ 14 h 544"/>
                <a:gd name="T16" fmla="*/ 27 w 904"/>
                <a:gd name="T17" fmla="*/ 18 h 544"/>
                <a:gd name="T18" fmla="*/ 22 w 904"/>
                <a:gd name="T19" fmla="*/ 23 h 544"/>
                <a:gd name="T20" fmla="*/ 16 w 904"/>
                <a:gd name="T21" fmla="*/ 28 h 544"/>
                <a:gd name="T22" fmla="*/ 12 w 904"/>
                <a:gd name="T23" fmla="*/ 34 h 544"/>
                <a:gd name="T24" fmla="*/ 9 w 904"/>
                <a:gd name="T25" fmla="*/ 40 h 544"/>
                <a:gd name="T26" fmla="*/ 5 w 904"/>
                <a:gd name="T27" fmla="*/ 47 h 544"/>
                <a:gd name="T28" fmla="*/ 3 w 904"/>
                <a:gd name="T29" fmla="*/ 54 h 544"/>
                <a:gd name="T30" fmla="*/ 1 w 904"/>
                <a:gd name="T31" fmla="*/ 61 h 544"/>
                <a:gd name="T32" fmla="*/ 0 w 904"/>
                <a:gd name="T33" fmla="*/ 69 h 544"/>
                <a:gd name="T34" fmla="*/ 0 w 904"/>
                <a:gd name="T35" fmla="*/ 77 h 544"/>
                <a:gd name="T36" fmla="*/ 0 w 904"/>
                <a:gd name="T37" fmla="*/ 544 h 544"/>
                <a:gd name="T38" fmla="*/ 904 w 904"/>
                <a:gd name="T39" fmla="*/ 544 h 544"/>
                <a:gd name="T40" fmla="*/ 904 w 904"/>
                <a:gd name="T41" fmla="*/ 77 h 544"/>
                <a:gd name="T42" fmla="*/ 904 w 904"/>
                <a:gd name="T43" fmla="*/ 69 h 544"/>
                <a:gd name="T44" fmla="*/ 903 w 904"/>
                <a:gd name="T45" fmla="*/ 61 h 544"/>
                <a:gd name="T46" fmla="*/ 901 w 904"/>
                <a:gd name="T47" fmla="*/ 54 h 544"/>
                <a:gd name="T48" fmla="*/ 899 w 904"/>
                <a:gd name="T49" fmla="*/ 47 h 544"/>
                <a:gd name="T50" fmla="*/ 896 w 904"/>
                <a:gd name="T51" fmla="*/ 40 h 544"/>
                <a:gd name="T52" fmla="*/ 892 w 904"/>
                <a:gd name="T53" fmla="*/ 34 h 544"/>
                <a:gd name="T54" fmla="*/ 888 w 904"/>
                <a:gd name="T55" fmla="*/ 28 h 544"/>
                <a:gd name="T56" fmla="*/ 882 w 904"/>
                <a:gd name="T57" fmla="*/ 23 h 544"/>
                <a:gd name="T58" fmla="*/ 877 w 904"/>
                <a:gd name="T59" fmla="*/ 18 h 544"/>
                <a:gd name="T60" fmla="*/ 871 w 904"/>
                <a:gd name="T61" fmla="*/ 14 h 544"/>
                <a:gd name="T62" fmla="*/ 866 w 904"/>
                <a:gd name="T63" fmla="*/ 10 h 544"/>
                <a:gd name="T64" fmla="*/ 859 w 904"/>
                <a:gd name="T65" fmla="*/ 7 h 544"/>
                <a:gd name="T66" fmla="*/ 851 w 904"/>
                <a:gd name="T67" fmla="*/ 4 h 544"/>
                <a:gd name="T68" fmla="*/ 845 w 904"/>
                <a:gd name="T69" fmla="*/ 3 h 544"/>
                <a:gd name="T70" fmla="*/ 837 w 904"/>
                <a:gd name="T71" fmla="*/ 2 h 544"/>
                <a:gd name="T72" fmla="*/ 829 w 904"/>
                <a:gd name="T73"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4" h="544">
                  <a:moveTo>
                    <a:pt x="829" y="0"/>
                  </a:moveTo>
                  <a:lnTo>
                    <a:pt x="75" y="0"/>
                  </a:lnTo>
                  <a:lnTo>
                    <a:pt x="67" y="2"/>
                  </a:lnTo>
                  <a:lnTo>
                    <a:pt x="59" y="3"/>
                  </a:lnTo>
                  <a:lnTo>
                    <a:pt x="53" y="4"/>
                  </a:lnTo>
                  <a:lnTo>
                    <a:pt x="46" y="7"/>
                  </a:lnTo>
                  <a:lnTo>
                    <a:pt x="40" y="10"/>
                  </a:lnTo>
                  <a:lnTo>
                    <a:pt x="33" y="14"/>
                  </a:lnTo>
                  <a:lnTo>
                    <a:pt x="27" y="18"/>
                  </a:lnTo>
                  <a:lnTo>
                    <a:pt x="22" y="23"/>
                  </a:lnTo>
                  <a:lnTo>
                    <a:pt x="16" y="28"/>
                  </a:lnTo>
                  <a:lnTo>
                    <a:pt x="12" y="34"/>
                  </a:lnTo>
                  <a:lnTo>
                    <a:pt x="9" y="40"/>
                  </a:lnTo>
                  <a:lnTo>
                    <a:pt x="5" y="47"/>
                  </a:lnTo>
                  <a:lnTo>
                    <a:pt x="3" y="54"/>
                  </a:lnTo>
                  <a:lnTo>
                    <a:pt x="1" y="61"/>
                  </a:lnTo>
                  <a:lnTo>
                    <a:pt x="0" y="69"/>
                  </a:lnTo>
                  <a:lnTo>
                    <a:pt x="0" y="77"/>
                  </a:lnTo>
                  <a:lnTo>
                    <a:pt x="0" y="544"/>
                  </a:lnTo>
                  <a:lnTo>
                    <a:pt x="904" y="544"/>
                  </a:lnTo>
                  <a:lnTo>
                    <a:pt x="904" y="77"/>
                  </a:lnTo>
                  <a:lnTo>
                    <a:pt x="904" y="69"/>
                  </a:lnTo>
                  <a:lnTo>
                    <a:pt x="903" y="61"/>
                  </a:lnTo>
                  <a:lnTo>
                    <a:pt x="901" y="54"/>
                  </a:lnTo>
                  <a:lnTo>
                    <a:pt x="899" y="47"/>
                  </a:lnTo>
                  <a:lnTo>
                    <a:pt x="896" y="40"/>
                  </a:lnTo>
                  <a:lnTo>
                    <a:pt x="892" y="34"/>
                  </a:lnTo>
                  <a:lnTo>
                    <a:pt x="888" y="28"/>
                  </a:lnTo>
                  <a:lnTo>
                    <a:pt x="882" y="23"/>
                  </a:lnTo>
                  <a:lnTo>
                    <a:pt x="877" y="18"/>
                  </a:lnTo>
                  <a:lnTo>
                    <a:pt x="871" y="14"/>
                  </a:lnTo>
                  <a:lnTo>
                    <a:pt x="866" y="10"/>
                  </a:lnTo>
                  <a:lnTo>
                    <a:pt x="859" y="7"/>
                  </a:lnTo>
                  <a:lnTo>
                    <a:pt x="851" y="4"/>
                  </a:lnTo>
                  <a:lnTo>
                    <a:pt x="845" y="3"/>
                  </a:lnTo>
                  <a:lnTo>
                    <a:pt x="837" y="2"/>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61" name="Freeform 1594">
              <a:extLst>
                <a:ext uri="{FF2B5EF4-FFF2-40B4-BE49-F238E27FC236}">
                  <a16:creationId xmlns:a16="http://schemas.microsoft.com/office/drawing/2014/main" id="{07195221-EADD-CC41-A217-1FF039303442}"/>
                </a:ext>
              </a:extLst>
            </p:cNvPr>
            <p:cNvSpPr>
              <a:spLocks noEditPoints="1"/>
            </p:cNvSpPr>
            <p:nvPr/>
          </p:nvSpPr>
          <p:spPr bwMode="auto">
            <a:xfrm>
              <a:off x="879475" y="1000125"/>
              <a:ext cx="287338" cy="76200"/>
            </a:xfrm>
            <a:custGeom>
              <a:avLst/>
              <a:gdLst>
                <a:gd name="T0" fmla="*/ 459 w 904"/>
                <a:gd name="T1" fmla="*/ 29 h 241"/>
                <a:gd name="T2" fmla="*/ 469 w 904"/>
                <a:gd name="T3" fmla="*/ 35 h 241"/>
                <a:gd name="T4" fmla="*/ 478 w 904"/>
                <a:gd name="T5" fmla="*/ 43 h 241"/>
                <a:gd name="T6" fmla="*/ 482 w 904"/>
                <a:gd name="T7" fmla="*/ 54 h 241"/>
                <a:gd name="T8" fmla="*/ 482 w 904"/>
                <a:gd name="T9" fmla="*/ 66 h 241"/>
                <a:gd name="T10" fmla="*/ 478 w 904"/>
                <a:gd name="T11" fmla="*/ 77 h 241"/>
                <a:gd name="T12" fmla="*/ 469 w 904"/>
                <a:gd name="T13" fmla="*/ 85 h 241"/>
                <a:gd name="T14" fmla="*/ 459 w 904"/>
                <a:gd name="T15" fmla="*/ 89 h 241"/>
                <a:gd name="T16" fmla="*/ 447 w 904"/>
                <a:gd name="T17" fmla="*/ 89 h 241"/>
                <a:gd name="T18" fmla="*/ 436 w 904"/>
                <a:gd name="T19" fmla="*/ 85 h 241"/>
                <a:gd name="T20" fmla="*/ 427 w 904"/>
                <a:gd name="T21" fmla="*/ 77 h 241"/>
                <a:gd name="T22" fmla="*/ 422 w 904"/>
                <a:gd name="T23" fmla="*/ 66 h 241"/>
                <a:gd name="T24" fmla="*/ 422 w 904"/>
                <a:gd name="T25" fmla="*/ 54 h 241"/>
                <a:gd name="T26" fmla="*/ 427 w 904"/>
                <a:gd name="T27" fmla="*/ 43 h 241"/>
                <a:gd name="T28" fmla="*/ 436 w 904"/>
                <a:gd name="T29" fmla="*/ 35 h 241"/>
                <a:gd name="T30" fmla="*/ 447 w 904"/>
                <a:gd name="T31" fmla="*/ 31 h 241"/>
                <a:gd name="T32" fmla="*/ 452 w 904"/>
                <a:gd name="T33" fmla="*/ 29 h 241"/>
                <a:gd name="T34" fmla="*/ 0 w 904"/>
                <a:gd name="T35" fmla="*/ 83 h 241"/>
                <a:gd name="T36" fmla="*/ 3 w 904"/>
                <a:gd name="T37" fmla="*/ 97 h 241"/>
                <a:gd name="T38" fmla="*/ 9 w 904"/>
                <a:gd name="T39" fmla="*/ 110 h 241"/>
                <a:gd name="T40" fmla="*/ 16 w 904"/>
                <a:gd name="T41" fmla="*/ 122 h 241"/>
                <a:gd name="T42" fmla="*/ 27 w 904"/>
                <a:gd name="T43" fmla="*/ 132 h 241"/>
                <a:gd name="T44" fmla="*/ 40 w 904"/>
                <a:gd name="T45" fmla="*/ 141 h 241"/>
                <a:gd name="T46" fmla="*/ 53 w 904"/>
                <a:gd name="T47" fmla="*/ 147 h 241"/>
                <a:gd name="T48" fmla="*/ 67 w 904"/>
                <a:gd name="T49" fmla="*/ 150 h 241"/>
                <a:gd name="T50" fmla="*/ 437 w 904"/>
                <a:gd name="T51" fmla="*/ 150 h 241"/>
                <a:gd name="T52" fmla="*/ 195 w 904"/>
                <a:gd name="T53" fmla="*/ 211 h 241"/>
                <a:gd name="T54" fmla="*/ 190 w 904"/>
                <a:gd name="T55" fmla="*/ 212 h 241"/>
                <a:gd name="T56" fmla="*/ 186 w 904"/>
                <a:gd name="T57" fmla="*/ 215 h 241"/>
                <a:gd name="T58" fmla="*/ 182 w 904"/>
                <a:gd name="T59" fmla="*/ 220 h 241"/>
                <a:gd name="T60" fmla="*/ 181 w 904"/>
                <a:gd name="T61" fmla="*/ 225 h 241"/>
                <a:gd name="T62" fmla="*/ 182 w 904"/>
                <a:gd name="T63" fmla="*/ 232 h 241"/>
                <a:gd name="T64" fmla="*/ 186 w 904"/>
                <a:gd name="T65" fmla="*/ 236 h 241"/>
                <a:gd name="T66" fmla="*/ 190 w 904"/>
                <a:gd name="T67" fmla="*/ 240 h 241"/>
                <a:gd name="T68" fmla="*/ 195 w 904"/>
                <a:gd name="T69" fmla="*/ 241 h 241"/>
                <a:gd name="T70" fmla="*/ 742 w 904"/>
                <a:gd name="T71" fmla="*/ 241 h 241"/>
                <a:gd name="T72" fmla="*/ 747 w 904"/>
                <a:gd name="T73" fmla="*/ 239 h 241"/>
                <a:gd name="T74" fmla="*/ 752 w 904"/>
                <a:gd name="T75" fmla="*/ 234 h 241"/>
                <a:gd name="T76" fmla="*/ 754 w 904"/>
                <a:gd name="T77" fmla="*/ 229 h 241"/>
                <a:gd name="T78" fmla="*/ 754 w 904"/>
                <a:gd name="T79" fmla="*/ 223 h 241"/>
                <a:gd name="T80" fmla="*/ 752 w 904"/>
                <a:gd name="T81" fmla="*/ 218 h 241"/>
                <a:gd name="T82" fmla="*/ 747 w 904"/>
                <a:gd name="T83" fmla="*/ 213 h 241"/>
                <a:gd name="T84" fmla="*/ 742 w 904"/>
                <a:gd name="T85" fmla="*/ 211 h 241"/>
                <a:gd name="T86" fmla="*/ 468 w 904"/>
                <a:gd name="T87" fmla="*/ 211 h 241"/>
                <a:gd name="T88" fmla="*/ 829 w 904"/>
                <a:gd name="T89" fmla="*/ 150 h 241"/>
                <a:gd name="T90" fmla="*/ 845 w 904"/>
                <a:gd name="T91" fmla="*/ 149 h 241"/>
                <a:gd name="T92" fmla="*/ 859 w 904"/>
                <a:gd name="T93" fmla="*/ 145 h 241"/>
                <a:gd name="T94" fmla="*/ 871 w 904"/>
                <a:gd name="T95" fmla="*/ 137 h 241"/>
                <a:gd name="T96" fmla="*/ 882 w 904"/>
                <a:gd name="T97" fmla="*/ 128 h 241"/>
                <a:gd name="T98" fmla="*/ 892 w 904"/>
                <a:gd name="T99" fmla="*/ 117 h 241"/>
                <a:gd name="T100" fmla="*/ 899 w 904"/>
                <a:gd name="T101" fmla="*/ 104 h 241"/>
                <a:gd name="T102" fmla="*/ 903 w 904"/>
                <a:gd name="T103" fmla="*/ 90 h 241"/>
                <a:gd name="T104" fmla="*/ 904 w 904"/>
                <a:gd name="T105" fmla="*/ 75 h 241"/>
                <a:gd name="T106" fmla="*/ 0 w 904"/>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4" h="241">
                  <a:moveTo>
                    <a:pt x="452" y="29"/>
                  </a:moveTo>
                  <a:lnTo>
                    <a:pt x="459" y="29"/>
                  </a:lnTo>
                  <a:lnTo>
                    <a:pt x="464" y="32"/>
                  </a:lnTo>
                  <a:lnTo>
                    <a:pt x="469" y="35"/>
                  </a:lnTo>
                  <a:lnTo>
                    <a:pt x="473" y="38"/>
                  </a:lnTo>
                  <a:lnTo>
                    <a:pt x="478" y="43"/>
                  </a:lnTo>
                  <a:lnTo>
                    <a:pt x="480" y="48"/>
                  </a:lnTo>
                  <a:lnTo>
                    <a:pt x="482" y="54"/>
                  </a:lnTo>
                  <a:lnTo>
                    <a:pt x="482" y="59"/>
                  </a:lnTo>
                  <a:lnTo>
                    <a:pt x="482" y="66"/>
                  </a:lnTo>
                  <a:lnTo>
                    <a:pt x="480" y="71"/>
                  </a:lnTo>
                  <a:lnTo>
                    <a:pt x="478" y="77"/>
                  </a:lnTo>
                  <a:lnTo>
                    <a:pt x="473" y="81"/>
                  </a:lnTo>
                  <a:lnTo>
                    <a:pt x="469" y="85"/>
                  </a:lnTo>
                  <a:lnTo>
                    <a:pt x="464" y="87"/>
                  </a:lnTo>
                  <a:lnTo>
                    <a:pt x="459" y="89"/>
                  </a:lnTo>
                  <a:lnTo>
                    <a:pt x="452" y="90"/>
                  </a:lnTo>
                  <a:lnTo>
                    <a:pt x="447" y="89"/>
                  </a:lnTo>
                  <a:lnTo>
                    <a:pt x="440" y="87"/>
                  </a:lnTo>
                  <a:lnTo>
                    <a:pt x="436" y="85"/>
                  </a:lnTo>
                  <a:lnTo>
                    <a:pt x="431" y="81"/>
                  </a:lnTo>
                  <a:lnTo>
                    <a:pt x="427" y="77"/>
                  </a:lnTo>
                  <a:lnTo>
                    <a:pt x="424" y="71"/>
                  </a:lnTo>
                  <a:lnTo>
                    <a:pt x="422" y="66"/>
                  </a:lnTo>
                  <a:lnTo>
                    <a:pt x="422" y="59"/>
                  </a:lnTo>
                  <a:lnTo>
                    <a:pt x="422" y="54"/>
                  </a:lnTo>
                  <a:lnTo>
                    <a:pt x="424" y="48"/>
                  </a:lnTo>
                  <a:lnTo>
                    <a:pt x="427" y="43"/>
                  </a:lnTo>
                  <a:lnTo>
                    <a:pt x="431" y="38"/>
                  </a:lnTo>
                  <a:lnTo>
                    <a:pt x="436" y="35"/>
                  </a:lnTo>
                  <a:lnTo>
                    <a:pt x="440" y="32"/>
                  </a:lnTo>
                  <a:lnTo>
                    <a:pt x="447" y="31"/>
                  </a:lnTo>
                  <a:lnTo>
                    <a:pt x="452" y="29"/>
                  </a:lnTo>
                  <a:lnTo>
                    <a:pt x="452" y="29"/>
                  </a:lnTo>
                  <a:close/>
                  <a:moveTo>
                    <a:pt x="0" y="75"/>
                  </a:moveTo>
                  <a:lnTo>
                    <a:pt x="0" y="83"/>
                  </a:lnTo>
                  <a:lnTo>
                    <a:pt x="1" y="90"/>
                  </a:lnTo>
                  <a:lnTo>
                    <a:pt x="3" y="97"/>
                  </a:lnTo>
                  <a:lnTo>
                    <a:pt x="5" y="104"/>
                  </a:lnTo>
                  <a:lnTo>
                    <a:pt x="9" y="110"/>
                  </a:lnTo>
                  <a:lnTo>
                    <a:pt x="12" y="117"/>
                  </a:lnTo>
                  <a:lnTo>
                    <a:pt x="16" y="122"/>
                  </a:lnTo>
                  <a:lnTo>
                    <a:pt x="22" y="128"/>
                  </a:lnTo>
                  <a:lnTo>
                    <a:pt x="27" y="132"/>
                  </a:lnTo>
                  <a:lnTo>
                    <a:pt x="33" y="137"/>
                  </a:lnTo>
                  <a:lnTo>
                    <a:pt x="40" y="141"/>
                  </a:lnTo>
                  <a:lnTo>
                    <a:pt x="46" y="145"/>
                  </a:lnTo>
                  <a:lnTo>
                    <a:pt x="53" y="147"/>
                  </a:lnTo>
                  <a:lnTo>
                    <a:pt x="59" y="149"/>
                  </a:lnTo>
                  <a:lnTo>
                    <a:pt x="67" y="150"/>
                  </a:lnTo>
                  <a:lnTo>
                    <a:pt x="75" y="150"/>
                  </a:lnTo>
                  <a:lnTo>
                    <a:pt x="437" y="150"/>
                  </a:lnTo>
                  <a:lnTo>
                    <a:pt x="437" y="211"/>
                  </a:lnTo>
                  <a:lnTo>
                    <a:pt x="195" y="211"/>
                  </a:lnTo>
                  <a:lnTo>
                    <a:pt x="192" y="211"/>
                  </a:lnTo>
                  <a:lnTo>
                    <a:pt x="190" y="212"/>
                  </a:lnTo>
                  <a:lnTo>
                    <a:pt x="188" y="213"/>
                  </a:lnTo>
                  <a:lnTo>
                    <a:pt x="186" y="215"/>
                  </a:lnTo>
                  <a:lnTo>
                    <a:pt x="183" y="218"/>
                  </a:lnTo>
                  <a:lnTo>
                    <a:pt x="182" y="220"/>
                  </a:lnTo>
                  <a:lnTo>
                    <a:pt x="181" y="223"/>
                  </a:lnTo>
                  <a:lnTo>
                    <a:pt x="181" y="225"/>
                  </a:lnTo>
                  <a:lnTo>
                    <a:pt x="181" y="229"/>
                  </a:lnTo>
                  <a:lnTo>
                    <a:pt x="182" y="232"/>
                  </a:lnTo>
                  <a:lnTo>
                    <a:pt x="183" y="234"/>
                  </a:lnTo>
                  <a:lnTo>
                    <a:pt x="186" y="236"/>
                  </a:lnTo>
                  <a:lnTo>
                    <a:pt x="188" y="239"/>
                  </a:lnTo>
                  <a:lnTo>
                    <a:pt x="190" y="240"/>
                  </a:lnTo>
                  <a:lnTo>
                    <a:pt x="192" y="241"/>
                  </a:lnTo>
                  <a:lnTo>
                    <a:pt x="195" y="241"/>
                  </a:lnTo>
                  <a:lnTo>
                    <a:pt x="739" y="241"/>
                  </a:lnTo>
                  <a:lnTo>
                    <a:pt x="742" y="241"/>
                  </a:lnTo>
                  <a:lnTo>
                    <a:pt x="745" y="240"/>
                  </a:lnTo>
                  <a:lnTo>
                    <a:pt x="747" y="239"/>
                  </a:lnTo>
                  <a:lnTo>
                    <a:pt x="750" y="236"/>
                  </a:lnTo>
                  <a:lnTo>
                    <a:pt x="752" y="234"/>
                  </a:lnTo>
                  <a:lnTo>
                    <a:pt x="753" y="232"/>
                  </a:lnTo>
                  <a:lnTo>
                    <a:pt x="754" y="229"/>
                  </a:lnTo>
                  <a:lnTo>
                    <a:pt x="754" y="225"/>
                  </a:lnTo>
                  <a:lnTo>
                    <a:pt x="754" y="223"/>
                  </a:lnTo>
                  <a:lnTo>
                    <a:pt x="753" y="220"/>
                  </a:lnTo>
                  <a:lnTo>
                    <a:pt x="752" y="218"/>
                  </a:lnTo>
                  <a:lnTo>
                    <a:pt x="750" y="215"/>
                  </a:lnTo>
                  <a:lnTo>
                    <a:pt x="747" y="213"/>
                  </a:lnTo>
                  <a:lnTo>
                    <a:pt x="745" y="212"/>
                  </a:lnTo>
                  <a:lnTo>
                    <a:pt x="742" y="211"/>
                  </a:lnTo>
                  <a:lnTo>
                    <a:pt x="739" y="211"/>
                  </a:lnTo>
                  <a:lnTo>
                    <a:pt x="468" y="211"/>
                  </a:lnTo>
                  <a:lnTo>
                    <a:pt x="468" y="150"/>
                  </a:lnTo>
                  <a:lnTo>
                    <a:pt x="829" y="150"/>
                  </a:lnTo>
                  <a:lnTo>
                    <a:pt x="837" y="150"/>
                  </a:lnTo>
                  <a:lnTo>
                    <a:pt x="845" y="149"/>
                  </a:lnTo>
                  <a:lnTo>
                    <a:pt x="851" y="147"/>
                  </a:lnTo>
                  <a:lnTo>
                    <a:pt x="859" y="145"/>
                  </a:lnTo>
                  <a:lnTo>
                    <a:pt x="866" y="141"/>
                  </a:lnTo>
                  <a:lnTo>
                    <a:pt x="871" y="137"/>
                  </a:lnTo>
                  <a:lnTo>
                    <a:pt x="877" y="132"/>
                  </a:lnTo>
                  <a:lnTo>
                    <a:pt x="882" y="128"/>
                  </a:lnTo>
                  <a:lnTo>
                    <a:pt x="888" y="122"/>
                  </a:lnTo>
                  <a:lnTo>
                    <a:pt x="892" y="117"/>
                  </a:lnTo>
                  <a:lnTo>
                    <a:pt x="896" y="110"/>
                  </a:lnTo>
                  <a:lnTo>
                    <a:pt x="899" y="104"/>
                  </a:lnTo>
                  <a:lnTo>
                    <a:pt x="901" y="97"/>
                  </a:lnTo>
                  <a:lnTo>
                    <a:pt x="903" y="90"/>
                  </a:lnTo>
                  <a:lnTo>
                    <a:pt x="904" y="83"/>
                  </a:lnTo>
                  <a:lnTo>
                    <a:pt x="904" y="75"/>
                  </a:lnTo>
                  <a:lnTo>
                    <a:pt x="904" y="0"/>
                  </a:lnTo>
                  <a:lnTo>
                    <a:pt x="0" y="0"/>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63" name="Group 62">
            <a:extLst>
              <a:ext uri="{FF2B5EF4-FFF2-40B4-BE49-F238E27FC236}">
                <a16:creationId xmlns:a16="http://schemas.microsoft.com/office/drawing/2014/main" id="{8874B90D-31DA-0B43-820A-BB4D89CB036E}"/>
              </a:ext>
            </a:extLst>
          </p:cNvPr>
          <p:cNvGrpSpPr/>
          <p:nvPr/>
        </p:nvGrpSpPr>
        <p:grpSpPr>
          <a:xfrm>
            <a:off x="4694498" y="1528280"/>
            <a:ext cx="285750" cy="285750"/>
            <a:chOff x="10460038" y="4197350"/>
            <a:chExt cx="285750" cy="285750"/>
          </a:xfrm>
          <a:solidFill>
            <a:schemeClr val="bg1"/>
          </a:solidFill>
        </p:grpSpPr>
        <p:sp>
          <p:nvSpPr>
            <p:cNvPr id="71" name="Freeform 3308">
              <a:extLst>
                <a:ext uri="{FF2B5EF4-FFF2-40B4-BE49-F238E27FC236}">
                  <a16:creationId xmlns:a16="http://schemas.microsoft.com/office/drawing/2014/main" id="{316DEA99-5A47-704B-85B2-0F828650D52C}"/>
                </a:ext>
              </a:extLst>
            </p:cNvPr>
            <p:cNvSpPr>
              <a:spLocks/>
            </p:cNvSpPr>
            <p:nvPr/>
          </p:nvSpPr>
          <p:spPr bwMode="auto">
            <a:xfrm>
              <a:off x="10531475" y="4268788"/>
              <a:ext cx="142875" cy="142875"/>
            </a:xfrm>
            <a:custGeom>
              <a:avLst/>
              <a:gdLst>
                <a:gd name="T0" fmla="*/ 236 w 449"/>
                <a:gd name="T1" fmla="*/ 448 h 448"/>
                <a:gd name="T2" fmla="*/ 259 w 449"/>
                <a:gd name="T3" fmla="*/ 446 h 448"/>
                <a:gd name="T4" fmla="*/ 280 w 449"/>
                <a:gd name="T5" fmla="*/ 442 h 448"/>
                <a:gd name="T6" fmla="*/ 301 w 449"/>
                <a:gd name="T7" fmla="*/ 436 h 448"/>
                <a:gd name="T8" fmla="*/ 331 w 449"/>
                <a:gd name="T9" fmla="*/ 422 h 448"/>
                <a:gd name="T10" fmla="*/ 367 w 449"/>
                <a:gd name="T11" fmla="*/ 397 h 448"/>
                <a:gd name="T12" fmla="*/ 398 w 449"/>
                <a:gd name="T13" fmla="*/ 367 h 448"/>
                <a:gd name="T14" fmla="*/ 421 w 449"/>
                <a:gd name="T15" fmla="*/ 332 h 448"/>
                <a:gd name="T16" fmla="*/ 435 w 449"/>
                <a:gd name="T17" fmla="*/ 302 h 448"/>
                <a:gd name="T18" fmla="*/ 441 w 449"/>
                <a:gd name="T19" fmla="*/ 280 h 448"/>
                <a:gd name="T20" fmla="*/ 446 w 449"/>
                <a:gd name="T21" fmla="*/ 259 h 448"/>
                <a:gd name="T22" fmla="*/ 448 w 449"/>
                <a:gd name="T23" fmla="*/ 235 h 448"/>
                <a:gd name="T24" fmla="*/ 448 w 449"/>
                <a:gd name="T25" fmla="*/ 213 h 448"/>
                <a:gd name="T26" fmla="*/ 446 w 449"/>
                <a:gd name="T27" fmla="*/ 191 h 448"/>
                <a:gd name="T28" fmla="*/ 441 w 449"/>
                <a:gd name="T29" fmla="*/ 168 h 448"/>
                <a:gd name="T30" fmla="*/ 435 w 449"/>
                <a:gd name="T31" fmla="*/ 148 h 448"/>
                <a:gd name="T32" fmla="*/ 421 w 449"/>
                <a:gd name="T33" fmla="*/ 118 h 448"/>
                <a:gd name="T34" fmla="*/ 398 w 449"/>
                <a:gd name="T35" fmla="*/ 81 h 448"/>
                <a:gd name="T36" fmla="*/ 367 w 449"/>
                <a:gd name="T37" fmla="*/ 51 h 448"/>
                <a:gd name="T38" fmla="*/ 331 w 449"/>
                <a:gd name="T39" fmla="*/ 27 h 448"/>
                <a:gd name="T40" fmla="*/ 301 w 449"/>
                <a:gd name="T41" fmla="*/ 14 h 448"/>
                <a:gd name="T42" fmla="*/ 280 w 449"/>
                <a:gd name="T43" fmla="*/ 7 h 448"/>
                <a:gd name="T44" fmla="*/ 259 w 449"/>
                <a:gd name="T45" fmla="*/ 2 h 448"/>
                <a:gd name="T46" fmla="*/ 236 w 449"/>
                <a:gd name="T47" fmla="*/ 0 h 448"/>
                <a:gd name="T48" fmla="*/ 212 w 449"/>
                <a:gd name="T49" fmla="*/ 0 h 448"/>
                <a:gd name="T50" fmla="*/ 190 w 449"/>
                <a:gd name="T51" fmla="*/ 2 h 448"/>
                <a:gd name="T52" fmla="*/ 169 w 449"/>
                <a:gd name="T53" fmla="*/ 7 h 448"/>
                <a:gd name="T54" fmla="*/ 147 w 449"/>
                <a:gd name="T55" fmla="*/ 14 h 448"/>
                <a:gd name="T56" fmla="*/ 117 w 449"/>
                <a:gd name="T57" fmla="*/ 27 h 448"/>
                <a:gd name="T58" fmla="*/ 82 w 449"/>
                <a:gd name="T59" fmla="*/ 51 h 448"/>
                <a:gd name="T60" fmla="*/ 51 w 449"/>
                <a:gd name="T61" fmla="*/ 81 h 448"/>
                <a:gd name="T62" fmla="*/ 27 w 449"/>
                <a:gd name="T63" fmla="*/ 118 h 448"/>
                <a:gd name="T64" fmla="*/ 13 w 449"/>
                <a:gd name="T65" fmla="*/ 148 h 448"/>
                <a:gd name="T66" fmla="*/ 7 w 449"/>
                <a:gd name="T67" fmla="*/ 168 h 448"/>
                <a:gd name="T68" fmla="*/ 3 w 449"/>
                <a:gd name="T69" fmla="*/ 191 h 448"/>
                <a:gd name="T70" fmla="*/ 1 w 449"/>
                <a:gd name="T71" fmla="*/ 213 h 448"/>
                <a:gd name="T72" fmla="*/ 1 w 449"/>
                <a:gd name="T73" fmla="*/ 235 h 448"/>
                <a:gd name="T74" fmla="*/ 3 w 449"/>
                <a:gd name="T75" fmla="*/ 259 h 448"/>
                <a:gd name="T76" fmla="*/ 7 w 449"/>
                <a:gd name="T77" fmla="*/ 280 h 448"/>
                <a:gd name="T78" fmla="*/ 13 w 449"/>
                <a:gd name="T79" fmla="*/ 302 h 448"/>
                <a:gd name="T80" fmla="*/ 27 w 449"/>
                <a:gd name="T81" fmla="*/ 332 h 448"/>
                <a:gd name="T82" fmla="*/ 51 w 449"/>
                <a:gd name="T83" fmla="*/ 367 h 448"/>
                <a:gd name="T84" fmla="*/ 82 w 449"/>
                <a:gd name="T85" fmla="*/ 397 h 448"/>
                <a:gd name="T86" fmla="*/ 117 w 449"/>
                <a:gd name="T87" fmla="*/ 422 h 448"/>
                <a:gd name="T88" fmla="*/ 147 w 449"/>
                <a:gd name="T89" fmla="*/ 436 h 448"/>
                <a:gd name="T90" fmla="*/ 169 w 449"/>
                <a:gd name="T91" fmla="*/ 442 h 448"/>
                <a:gd name="T92" fmla="*/ 190 w 449"/>
                <a:gd name="T93" fmla="*/ 446 h 448"/>
                <a:gd name="T94" fmla="*/ 212 w 449"/>
                <a:gd name="T95"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9" h="448">
                  <a:moveTo>
                    <a:pt x="224" y="448"/>
                  </a:moveTo>
                  <a:lnTo>
                    <a:pt x="236" y="448"/>
                  </a:lnTo>
                  <a:lnTo>
                    <a:pt x="247" y="447"/>
                  </a:lnTo>
                  <a:lnTo>
                    <a:pt x="259" y="446"/>
                  </a:lnTo>
                  <a:lnTo>
                    <a:pt x="269" y="444"/>
                  </a:lnTo>
                  <a:lnTo>
                    <a:pt x="280" y="442"/>
                  </a:lnTo>
                  <a:lnTo>
                    <a:pt x="291" y="439"/>
                  </a:lnTo>
                  <a:lnTo>
                    <a:pt x="301" y="436"/>
                  </a:lnTo>
                  <a:lnTo>
                    <a:pt x="312" y="431"/>
                  </a:lnTo>
                  <a:lnTo>
                    <a:pt x="331" y="422"/>
                  </a:lnTo>
                  <a:lnTo>
                    <a:pt x="349" y="410"/>
                  </a:lnTo>
                  <a:lnTo>
                    <a:pt x="367" y="397"/>
                  </a:lnTo>
                  <a:lnTo>
                    <a:pt x="383" y="383"/>
                  </a:lnTo>
                  <a:lnTo>
                    <a:pt x="398" y="367"/>
                  </a:lnTo>
                  <a:lnTo>
                    <a:pt x="410" y="350"/>
                  </a:lnTo>
                  <a:lnTo>
                    <a:pt x="421" y="332"/>
                  </a:lnTo>
                  <a:lnTo>
                    <a:pt x="431" y="311"/>
                  </a:lnTo>
                  <a:lnTo>
                    <a:pt x="435" y="302"/>
                  </a:lnTo>
                  <a:lnTo>
                    <a:pt x="438" y="291"/>
                  </a:lnTo>
                  <a:lnTo>
                    <a:pt x="441" y="280"/>
                  </a:lnTo>
                  <a:lnTo>
                    <a:pt x="444" y="270"/>
                  </a:lnTo>
                  <a:lnTo>
                    <a:pt x="446" y="259"/>
                  </a:lnTo>
                  <a:lnTo>
                    <a:pt x="448" y="247"/>
                  </a:lnTo>
                  <a:lnTo>
                    <a:pt x="448" y="235"/>
                  </a:lnTo>
                  <a:lnTo>
                    <a:pt x="449" y="225"/>
                  </a:lnTo>
                  <a:lnTo>
                    <a:pt x="448" y="213"/>
                  </a:lnTo>
                  <a:lnTo>
                    <a:pt x="448" y="201"/>
                  </a:lnTo>
                  <a:lnTo>
                    <a:pt x="446" y="191"/>
                  </a:lnTo>
                  <a:lnTo>
                    <a:pt x="444" y="179"/>
                  </a:lnTo>
                  <a:lnTo>
                    <a:pt x="441" y="168"/>
                  </a:lnTo>
                  <a:lnTo>
                    <a:pt x="438" y="157"/>
                  </a:lnTo>
                  <a:lnTo>
                    <a:pt x="435" y="148"/>
                  </a:lnTo>
                  <a:lnTo>
                    <a:pt x="431" y="137"/>
                  </a:lnTo>
                  <a:lnTo>
                    <a:pt x="421" y="118"/>
                  </a:lnTo>
                  <a:lnTo>
                    <a:pt x="410" y="99"/>
                  </a:lnTo>
                  <a:lnTo>
                    <a:pt x="398" y="81"/>
                  </a:lnTo>
                  <a:lnTo>
                    <a:pt x="383" y="65"/>
                  </a:lnTo>
                  <a:lnTo>
                    <a:pt x="367" y="51"/>
                  </a:lnTo>
                  <a:lnTo>
                    <a:pt x="349" y="39"/>
                  </a:lnTo>
                  <a:lnTo>
                    <a:pt x="331" y="27"/>
                  </a:lnTo>
                  <a:lnTo>
                    <a:pt x="312" y="17"/>
                  </a:lnTo>
                  <a:lnTo>
                    <a:pt x="301" y="14"/>
                  </a:lnTo>
                  <a:lnTo>
                    <a:pt x="291" y="10"/>
                  </a:lnTo>
                  <a:lnTo>
                    <a:pt x="280" y="7"/>
                  </a:lnTo>
                  <a:lnTo>
                    <a:pt x="269" y="4"/>
                  </a:lnTo>
                  <a:lnTo>
                    <a:pt x="259" y="2"/>
                  </a:lnTo>
                  <a:lnTo>
                    <a:pt x="247" y="1"/>
                  </a:lnTo>
                  <a:lnTo>
                    <a:pt x="236" y="0"/>
                  </a:lnTo>
                  <a:lnTo>
                    <a:pt x="224" y="0"/>
                  </a:lnTo>
                  <a:lnTo>
                    <a:pt x="212" y="0"/>
                  </a:lnTo>
                  <a:lnTo>
                    <a:pt x="202" y="1"/>
                  </a:lnTo>
                  <a:lnTo>
                    <a:pt x="190" y="2"/>
                  </a:lnTo>
                  <a:lnTo>
                    <a:pt x="179" y="4"/>
                  </a:lnTo>
                  <a:lnTo>
                    <a:pt x="169" y="7"/>
                  </a:lnTo>
                  <a:lnTo>
                    <a:pt x="158" y="10"/>
                  </a:lnTo>
                  <a:lnTo>
                    <a:pt x="147" y="14"/>
                  </a:lnTo>
                  <a:lnTo>
                    <a:pt x="137" y="17"/>
                  </a:lnTo>
                  <a:lnTo>
                    <a:pt x="117" y="27"/>
                  </a:lnTo>
                  <a:lnTo>
                    <a:pt x="99" y="39"/>
                  </a:lnTo>
                  <a:lnTo>
                    <a:pt x="82" y="51"/>
                  </a:lnTo>
                  <a:lnTo>
                    <a:pt x="66" y="65"/>
                  </a:lnTo>
                  <a:lnTo>
                    <a:pt x="51" y="81"/>
                  </a:lnTo>
                  <a:lnTo>
                    <a:pt x="38" y="99"/>
                  </a:lnTo>
                  <a:lnTo>
                    <a:pt x="27" y="118"/>
                  </a:lnTo>
                  <a:lnTo>
                    <a:pt x="18" y="137"/>
                  </a:lnTo>
                  <a:lnTo>
                    <a:pt x="13" y="148"/>
                  </a:lnTo>
                  <a:lnTo>
                    <a:pt x="10" y="157"/>
                  </a:lnTo>
                  <a:lnTo>
                    <a:pt x="7" y="168"/>
                  </a:lnTo>
                  <a:lnTo>
                    <a:pt x="5" y="179"/>
                  </a:lnTo>
                  <a:lnTo>
                    <a:pt x="3" y="191"/>
                  </a:lnTo>
                  <a:lnTo>
                    <a:pt x="1" y="201"/>
                  </a:lnTo>
                  <a:lnTo>
                    <a:pt x="1" y="213"/>
                  </a:lnTo>
                  <a:lnTo>
                    <a:pt x="0" y="225"/>
                  </a:lnTo>
                  <a:lnTo>
                    <a:pt x="1" y="235"/>
                  </a:lnTo>
                  <a:lnTo>
                    <a:pt x="1" y="247"/>
                  </a:lnTo>
                  <a:lnTo>
                    <a:pt x="3" y="259"/>
                  </a:lnTo>
                  <a:lnTo>
                    <a:pt x="5" y="270"/>
                  </a:lnTo>
                  <a:lnTo>
                    <a:pt x="7" y="280"/>
                  </a:lnTo>
                  <a:lnTo>
                    <a:pt x="10" y="291"/>
                  </a:lnTo>
                  <a:lnTo>
                    <a:pt x="13" y="302"/>
                  </a:lnTo>
                  <a:lnTo>
                    <a:pt x="18" y="311"/>
                  </a:lnTo>
                  <a:lnTo>
                    <a:pt x="27" y="332"/>
                  </a:lnTo>
                  <a:lnTo>
                    <a:pt x="38" y="350"/>
                  </a:lnTo>
                  <a:lnTo>
                    <a:pt x="51" y="367"/>
                  </a:lnTo>
                  <a:lnTo>
                    <a:pt x="66" y="383"/>
                  </a:lnTo>
                  <a:lnTo>
                    <a:pt x="82" y="397"/>
                  </a:lnTo>
                  <a:lnTo>
                    <a:pt x="99" y="410"/>
                  </a:lnTo>
                  <a:lnTo>
                    <a:pt x="117" y="422"/>
                  </a:lnTo>
                  <a:lnTo>
                    <a:pt x="137" y="431"/>
                  </a:lnTo>
                  <a:lnTo>
                    <a:pt x="147" y="436"/>
                  </a:lnTo>
                  <a:lnTo>
                    <a:pt x="158" y="439"/>
                  </a:lnTo>
                  <a:lnTo>
                    <a:pt x="169" y="442"/>
                  </a:lnTo>
                  <a:lnTo>
                    <a:pt x="179" y="444"/>
                  </a:lnTo>
                  <a:lnTo>
                    <a:pt x="190" y="446"/>
                  </a:lnTo>
                  <a:lnTo>
                    <a:pt x="202" y="447"/>
                  </a:lnTo>
                  <a:lnTo>
                    <a:pt x="212" y="448"/>
                  </a:lnTo>
                  <a:lnTo>
                    <a:pt x="224" y="4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309">
              <a:extLst>
                <a:ext uri="{FF2B5EF4-FFF2-40B4-BE49-F238E27FC236}">
                  <a16:creationId xmlns:a16="http://schemas.microsoft.com/office/drawing/2014/main" id="{33BFCB79-F4D8-0B45-9D08-989343D35A26}"/>
                </a:ext>
              </a:extLst>
            </p:cNvPr>
            <p:cNvSpPr>
              <a:spLocks/>
            </p:cNvSpPr>
            <p:nvPr/>
          </p:nvSpPr>
          <p:spPr bwMode="auto">
            <a:xfrm>
              <a:off x="10460038" y="4197350"/>
              <a:ext cx="285750" cy="196850"/>
            </a:xfrm>
            <a:custGeom>
              <a:avLst/>
              <a:gdLst>
                <a:gd name="T0" fmla="*/ 741 w 898"/>
                <a:gd name="T1" fmla="*/ 241 h 616"/>
                <a:gd name="T2" fmla="*/ 725 w 898"/>
                <a:gd name="T3" fmla="*/ 187 h 616"/>
                <a:gd name="T4" fmla="*/ 699 w 898"/>
                <a:gd name="T5" fmla="*/ 136 h 616"/>
                <a:gd name="T6" fmla="*/ 664 w 898"/>
                <a:gd name="T7" fmla="*/ 94 h 616"/>
                <a:gd name="T8" fmla="*/ 623 w 898"/>
                <a:gd name="T9" fmla="*/ 57 h 616"/>
                <a:gd name="T10" fmla="*/ 575 w 898"/>
                <a:gd name="T11" fmla="*/ 28 h 616"/>
                <a:gd name="T12" fmla="*/ 521 w 898"/>
                <a:gd name="T13" fmla="*/ 9 h 616"/>
                <a:gd name="T14" fmla="*/ 463 w 898"/>
                <a:gd name="T15" fmla="*/ 0 h 616"/>
                <a:gd name="T16" fmla="*/ 404 w 898"/>
                <a:gd name="T17" fmla="*/ 4 h 616"/>
                <a:gd name="T18" fmla="*/ 349 w 898"/>
                <a:gd name="T19" fmla="*/ 18 h 616"/>
                <a:gd name="T20" fmla="*/ 297 w 898"/>
                <a:gd name="T21" fmla="*/ 41 h 616"/>
                <a:gd name="T22" fmla="*/ 252 w 898"/>
                <a:gd name="T23" fmla="*/ 74 h 616"/>
                <a:gd name="T24" fmla="*/ 214 w 898"/>
                <a:gd name="T25" fmla="*/ 114 h 616"/>
                <a:gd name="T26" fmla="*/ 183 w 898"/>
                <a:gd name="T27" fmla="*/ 161 h 616"/>
                <a:gd name="T28" fmla="*/ 162 w 898"/>
                <a:gd name="T29" fmla="*/ 213 h 616"/>
                <a:gd name="T30" fmla="*/ 151 w 898"/>
                <a:gd name="T31" fmla="*/ 270 h 616"/>
                <a:gd name="T32" fmla="*/ 105 w 898"/>
                <a:gd name="T33" fmla="*/ 295 h 616"/>
                <a:gd name="T34" fmla="*/ 53 w 898"/>
                <a:gd name="T35" fmla="*/ 327 h 616"/>
                <a:gd name="T36" fmla="*/ 17 w 898"/>
                <a:gd name="T37" fmla="*/ 374 h 616"/>
                <a:gd name="T38" fmla="*/ 0 w 898"/>
                <a:gd name="T39" fmla="*/ 434 h 616"/>
                <a:gd name="T40" fmla="*/ 6 w 898"/>
                <a:gd name="T41" fmla="*/ 499 h 616"/>
                <a:gd name="T42" fmla="*/ 37 w 898"/>
                <a:gd name="T43" fmla="*/ 555 h 616"/>
                <a:gd name="T44" fmla="*/ 86 w 898"/>
                <a:gd name="T45" fmla="*/ 595 h 616"/>
                <a:gd name="T46" fmla="*/ 148 w 898"/>
                <a:gd name="T47" fmla="*/ 615 h 616"/>
                <a:gd name="T48" fmla="*/ 172 w 898"/>
                <a:gd name="T49" fmla="*/ 612 h 616"/>
                <a:gd name="T50" fmla="*/ 179 w 898"/>
                <a:gd name="T51" fmla="*/ 604 h 616"/>
                <a:gd name="T52" fmla="*/ 181 w 898"/>
                <a:gd name="T53" fmla="*/ 271 h 616"/>
                <a:gd name="T54" fmla="*/ 191 w 898"/>
                <a:gd name="T55" fmla="*/ 219 h 616"/>
                <a:gd name="T56" fmla="*/ 212 w 898"/>
                <a:gd name="T57" fmla="*/ 171 h 616"/>
                <a:gd name="T58" fmla="*/ 241 w 898"/>
                <a:gd name="T59" fmla="*/ 128 h 616"/>
                <a:gd name="T60" fmla="*/ 277 w 898"/>
                <a:gd name="T61" fmla="*/ 91 h 616"/>
                <a:gd name="T62" fmla="*/ 320 w 898"/>
                <a:gd name="T63" fmla="*/ 63 h 616"/>
                <a:gd name="T64" fmla="*/ 368 w 898"/>
                <a:gd name="T65" fmla="*/ 42 h 616"/>
                <a:gd name="T66" fmla="*/ 420 w 898"/>
                <a:gd name="T67" fmla="*/ 32 h 616"/>
                <a:gd name="T68" fmla="*/ 476 w 898"/>
                <a:gd name="T69" fmla="*/ 32 h 616"/>
                <a:gd name="T70" fmla="*/ 529 w 898"/>
                <a:gd name="T71" fmla="*/ 42 h 616"/>
                <a:gd name="T72" fmla="*/ 577 w 898"/>
                <a:gd name="T73" fmla="*/ 63 h 616"/>
                <a:gd name="T74" fmla="*/ 619 w 898"/>
                <a:gd name="T75" fmla="*/ 91 h 616"/>
                <a:gd name="T76" fmla="*/ 656 w 898"/>
                <a:gd name="T77" fmla="*/ 128 h 616"/>
                <a:gd name="T78" fmla="*/ 685 w 898"/>
                <a:gd name="T79" fmla="*/ 171 h 616"/>
                <a:gd name="T80" fmla="*/ 705 w 898"/>
                <a:gd name="T81" fmla="*/ 219 h 616"/>
                <a:gd name="T82" fmla="*/ 716 w 898"/>
                <a:gd name="T83" fmla="*/ 271 h 616"/>
                <a:gd name="T84" fmla="*/ 718 w 898"/>
                <a:gd name="T85" fmla="*/ 603 h 616"/>
                <a:gd name="T86" fmla="*/ 724 w 898"/>
                <a:gd name="T87" fmla="*/ 612 h 616"/>
                <a:gd name="T88" fmla="*/ 749 w 898"/>
                <a:gd name="T89" fmla="*/ 615 h 616"/>
                <a:gd name="T90" fmla="*/ 811 w 898"/>
                <a:gd name="T91" fmla="*/ 595 h 616"/>
                <a:gd name="T92" fmla="*/ 859 w 898"/>
                <a:gd name="T93" fmla="*/ 555 h 616"/>
                <a:gd name="T94" fmla="*/ 890 w 898"/>
                <a:gd name="T95" fmla="*/ 499 h 616"/>
                <a:gd name="T96" fmla="*/ 897 w 898"/>
                <a:gd name="T97" fmla="*/ 434 h 616"/>
                <a:gd name="T98" fmla="*/ 879 w 898"/>
                <a:gd name="T99" fmla="*/ 374 h 616"/>
                <a:gd name="T100" fmla="*/ 843 w 898"/>
                <a:gd name="T101" fmla="*/ 327 h 616"/>
                <a:gd name="T102" fmla="*/ 792 w 898"/>
                <a:gd name="T103" fmla="*/ 29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8" h="616">
                  <a:moveTo>
                    <a:pt x="747" y="284"/>
                  </a:moveTo>
                  <a:lnTo>
                    <a:pt x="746" y="270"/>
                  </a:lnTo>
                  <a:lnTo>
                    <a:pt x="744" y="255"/>
                  </a:lnTo>
                  <a:lnTo>
                    <a:pt x="741" y="241"/>
                  </a:lnTo>
                  <a:lnTo>
                    <a:pt x="738" y="227"/>
                  </a:lnTo>
                  <a:lnTo>
                    <a:pt x="735" y="213"/>
                  </a:lnTo>
                  <a:lnTo>
                    <a:pt x="730" y="199"/>
                  </a:lnTo>
                  <a:lnTo>
                    <a:pt x="725" y="187"/>
                  </a:lnTo>
                  <a:lnTo>
                    <a:pt x="720" y="174"/>
                  </a:lnTo>
                  <a:lnTo>
                    <a:pt x="714" y="161"/>
                  </a:lnTo>
                  <a:lnTo>
                    <a:pt x="706" y="148"/>
                  </a:lnTo>
                  <a:lnTo>
                    <a:pt x="699" y="136"/>
                  </a:lnTo>
                  <a:lnTo>
                    <a:pt x="691" y="126"/>
                  </a:lnTo>
                  <a:lnTo>
                    <a:pt x="683" y="114"/>
                  </a:lnTo>
                  <a:lnTo>
                    <a:pt x="674" y="103"/>
                  </a:lnTo>
                  <a:lnTo>
                    <a:pt x="664" y="94"/>
                  </a:lnTo>
                  <a:lnTo>
                    <a:pt x="655" y="83"/>
                  </a:lnTo>
                  <a:lnTo>
                    <a:pt x="644" y="74"/>
                  </a:lnTo>
                  <a:lnTo>
                    <a:pt x="633" y="65"/>
                  </a:lnTo>
                  <a:lnTo>
                    <a:pt x="623" y="57"/>
                  </a:lnTo>
                  <a:lnTo>
                    <a:pt x="611" y="49"/>
                  </a:lnTo>
                  <a:lnTo>
                    <a:pt x="599" y="41"/>
                  </a:lnTo>
                  <a:lnTo>
                    <a:pt x="587" y="35"/>
                  </a:lnTo>
                  <a:lnTo>
                    <a:pt x="575" y="28"/>
                  </a:lnTo>
                  <a:lnTo>
                    <a:pt x="562" y="23"/>
                  </a:lnTo>
                  <a:lnTo>
                    <a:pt x="548" y="18"/>
                  </a:lnTo>
                  <a:lnTo>
                    <a:pt x="535" y="13"/>
                  </a:lnTo>
                  <a:lnTo>
                    <a:pt x="521" y="9"/>
                  </a:lnTo>
                  <a:lnTo>
                    <a:pt x="507" y="6"/>
                  </a:lnTo>
                  <a:lnTo>
                    <a:pt x="492" y="4"/>
                  </a:lnTo>
                  <a:lnTo>
                    <a:pt x="478" y="3"/>
                  </a:lnTo>
                  <a:lnTo>
                    <a:pt x="463" y="0"/>
                  </a:lnTo>
                  <a:lnTo>
                    <a:pt x="448" y="0"/>
                  </a:lnTo>
                  <a:lnTo>
                    <a:pt x="433" y="0"/>
                  </a:lnTo>
                  <a:lnTo>
                    <a:pt x="418" y="2"/>
                  </a:lnTo>
                  <a:lnTo>
                    <a:pt x="404" y="4"/>
                  </a:lnTo>
                  <a:lnTo>
                    <a:pt x="389" y="6"/>
                  </a:lnTo>
                  <a:lnTo>
                    <a:pt x="376" y="9"/>
                  </a:lnTo>
                  <a:lnTo>
                    <a:pt x="362" y="13"/>
                  </a:lnTo>
                  <a:lnTo>
                    <a:pt x="349" y="18"/>
                  </a:lnTo>
                  <a:lnTo>
                    <a:pt x="335" y="23"/>
                  </a:lnTo>
                  <a:lnTo>
                    <a:pt x="322" y="28"/>
                  </a:lnTo>
                  <a:lnTo>
                    <a:pt x="309" y="35"/>
                  </a:lnTo>
                  <a:lnTo>
                    <a:pt x="297" y="41"/>
                  </a:lnTo>
                  <a:lnTo>
                    <a:pt x="286" y="49"/>
                  </a:lnTo>
                  <a:lnTo>
                    <a:pt x="274" y="57"/>
                  </a:lnTo>
                  <a:lnTo>
                    <a:pt x="263" y="65"/>
                  </a:lnTo>
                  <a:lnTo>
                    <a:pt x="252" y="74"/>
                  </a:lnTo>
                  <a:lnTo>
                    <a:pt x="242" y="83"/>
                  </a:lnTo>
                  <a:lnTo>
                    <a:pt x="232" y="94"/>
                  </a:lnTo>
                  <a:lnTo>
                    <a:pt x="222" y="103"/>
                  </a:lnTo>
                  <a:lnTo>
                    <a:pt x="214" y="114"/>
                  </a:lnTo>
                  <a:lnTo>
                    <a:pt x="205" y="126"/>
                  </a:lnTo>
                  <a:lnTo>
                    <a:pt x="198" y="136"/>
                  </a:lnTo>
                  <a:lnTo>
                    <a:pt x="190" y="148"/>
                  </a:lnTo>
                  <a:lnTo>
                    <a:pt x="183" y="161"/>
                  </a:lnTo>
                  <a:lnTo>
                    <a:pt x="178" y="174"/>
                  </a:lnTo>
                  <a:lnTo>
                    <a:pt x="171" y="187"/>
                  </a:lnTo>
                  <a:lnTo>
                    <a:pt x="167" y="199"/>
                  </a:lnTo>
                  <a:lnTo>
                    <a:pt x="162" y="213"/>
                  </a:lnTo>
                  <a:lnTo>
                    <a:pt x="158" y="227"/>
                  </a:lnTo>
                  <a:lnTo>
                    <a:pt x="155" y="241"/>
                  </a:lnTo>
                  <a:lnTo>
                    <a:pt x="153" y="255"/>
                  </a:lnTo>
                  <a:lnTo>
                    <a:pt x="151" y="270"/>
                  </a:lnTo>
                  <a:lnTo>
                    <a:pt x="150" y="284"/>
                  </a:lnTo>
                  <a:lnTo>
                    <a:pt x="135" y="286"/>
                  </a:lnTo>
                  <a:lnTo>
                    <a:pt x="119" y="290"/>
                  </a:lnTo>
                  <a:lnTo>
                    <a:pt x="105" y="295"/>
                  </a:lnTo>
                  <a:lnTo>
                    <a:pt x="91" y="301"/>
                  </a:lnTo>
                  <a:lnTo>
                    <a:pt x="78" y="309"/>
                  </a:lnTo>
                  <a:lnTo>
                    <a:pt x="65" y="317"/>
                  </a:lnTo>
                  <a:lnTo>
                    <a:pt x="53" y="327"/>
                  </a:lnTo>
                  <a:lnTo>
                    <a:pt x="43" y="337"/>
                  </a:lnTo>
                  <a:lnTo>
                    <a:pt x="33" y="348"/>
                  </a:lnTo>
                  <a:lnTo>
                    <a:pt x="25" y="361"/>
                  </a:lnTo>
                  <a:lnTo>
                    <a:pt x="17" y="374"/>
                  </a:lnTo>
                  <a:lnTo>
                    <a:pt x="11" y="388"/>
                  </a:lnTo>
                  <a:lnTo>
                    <a:pt x="6" y="403"/>
                  </a:lnTo>
                  <a:lnTo>
                    <a:pt x="2" y="418"/>
                  </a:lnTo>
                  <a:lnTo>
                    <a:pt x="0" y="434"/>
                  </a:lnTo>
                  <a:lnTo>
                    <a:pt x="0" y="450"/>
                  </a:lnTo>
                  <a:lnTo>
                    <a:pt x="0" y="466"/>
                  </a:lnTo>
                  <a:lnTo>
                    <a:pt x="3" y="483"/>
                  </a:lnTo>
                  <a:lnTo>
                    <a:pt x="6" y="499"/>
                  </a:lnTo>
                  <a:lnTo>
                    <a:pt x="13" y="514"/>
                  </a:lnTo>
                  <a:lnTo>
                    <a:pt x="19" y="528"/>
                  </a:lnTo>
                  <a:lnTo>
                    <a:pt x="28" y="542"/>
                  </a:lnTo>
                  <a:lnTo>
                    <a:pt x="37" y="555"/>
                  </a:lnTo>
                  <a:lnTo>
                    <a:pt x="48" y="566"/>
                  </a:lnTo>
                  <a:lnTo>
                    <a:pt x="60" y="577"/>
                  </a:lnTo>
                  <a:lnTo>
                    <a:pt x="72" y="587"/>
                  </a:lnTo>
                  <a:lnTo>
                    <a:pt x="86" y="595"/>
                  </a:lnTo>
                  <a:lnTo>
                    <a:pt x="101" y="602"/>
                  </a:lnTo>
                  <a:lnTo>
                    <a:pt x="115" y="608"/>
                  </a:lnTo>
                  <a:lnTo>
                    <a:pt x="130" y="612"/>
                  </a:lnTo>
                  <a:lnTo>
                    <a:pt x="148" y="615"/>
                  </a:lnTo>
                  <a:lnTo>
                    <a:pt x="164" y="616"/>
                  </a:lnTo>
                  <a:lnTo>
                    <a:pt x="167" y="615"/>
                  </a:lnTo>
                  <a:lnTo>
                    <a:pt x="170" y="615"/>
                  </a:lnTo>
                  <a:lnTo>
                    <a:pt x="172" y="612"/>
                  </a:lnTo>
                  <a:lnTo>
                    <a:pt x="174" y="611"/>
                  </a:lnTo>
                  <a:lnTo>
                    <a:pt x="176" y="609"/>
                  </a:lnTo>
                  <a:lnTo>
                    <a:pt x="178" y="606"/>
                  </a:lnTo>
                  <a:lnTo>
                    <a:pt x="179" y="604"/>
                  </a:lnTo>
                  <a:lnTo>
                    <a:pt x="179" y="601"/>
                  </a:lnTo>
                  <a:lnTo>
                    <a:pt x="179" y="299"/>
                  </a:lnTo>
                  <a:lnTo>
                    <a:pt x="180" y="285"/>
                  </a:lnTo>
                  <a:lnTo>
                    <a:pt x="181" y="271"/>
                  </a:lnTo>
                  <a:lnTo>
                    <a:pt x="182" y="257"/>
                  </a:lnTo>
                  <a:lnTo>
                    <a:pt x="184" y="244"/>
                  </a:lnTo>
                  <a:lnTo>
                    <a:pt x="187" y="232"/>
                  </a:lnTo>
                  <a:lnTo>
                    <a:pt x="191" y="219"/>
                  </a:lnTo>
                  <a:lnTo>
                    <a:pt x="196" y="206"/>
                  </a:lnTo>
                  <a:lnTo>
                    <a:pt x="200" y="194"/>
                  </a:lnTo>
                  <a:lnTo>
                    <a:pt x="205" y="182"/>
                  </a:lnTo>
                  <a:lnTo>
                    <a:pt x="212" y="171"/>
                  </a:lnTo>
                  <a:lnTo>
                    <a:pt x="218" y="160"/>
                  </a:lnTo>
                  <a:lnTo>
                    <a:pt x="225" y="149"/>
                  </a:lnTo>
                  <a:lnTo>
                    <a:pt x="232" y="138"/>
                  </a:lnTo>
                  <a:lnTo>
                    <a:pt x="241" y="128"/>
                  </a:lnTo>
                  <a:lnTo>
                    <a:pt x="249" y="118"/>
                  </a:lnTo>
                  <a:lnTo>
                    <a:pt x="258" y="110"/>
                  </a:lnTo>
                  <a:lnTo>
                    <a:pt x="267" y="100"/>
                  </a:lnTo>
                  <a:lnTo>
                    <a:pt x="277" y="91"/>
                  </a:lnTo>
                  <a:lnTo>
                    <a:pt x="288" y="84"/>
                  </a:lnTo>
                  <a:lnTo>
                    <a:pt x="297" y="76"/>
                  </a:lnTo>
                  <a:lnTo>
                    <a:pt x="309" y="69"/>
                  </a:lnTo>
                  <a:lnTo>
                    <a:pt x="320" y="63"/>
                  </a:lnTo>
                  <a:lnTo>
                    <a:pt x="332" y="57"/>
                  </a:lnTo>
                  <a:lnTo>
                    <a:pt x="343" y="52"/>
                  </a:lnTo>
                  <a:lnTo>
                    <a:pt x="356" y="46"/>
                  </a:lnTo>
                  <a:lnTo>
                    <a:pt x="368" y="42"/>
                  </a:lnTo>
                  <a:lnTo>
                    <a:pt x="381" y="39"/>
                  </a:lnTo>
                  <a:lnTo>
                    <a:pt x="394" y="36"/>
                  </a:lnTo>
                  <a:lnTo>
                    <a:pt x="408" y="34"/>
                  </a:lnTo>
                  <a:lnTo>
                    <a:pt x="420" y="32"/>
                  </a:lnTo>
                  <a:lnTo>
                    <a:pt x="434" y="30"/>
                  </a:lnTo>
                  <a:lnTo>
                    <a:pt x="448" y="30"/>
                  </a:lnTo>
                  <a:lnTo>
                    <a:pt x="462" y="30"/>
                  </a:lnTo>
                  <a:lnTo>
                    <a:pt x="476" y="32"/>
                  </a:lnTo>
                  <a:lnTo>
                    <a:pt x="489" y="34"/>
                  </a:lnTo>
                  <a:lnTo>
                    <a:pt x="503" y="36"/>
                  </a:lnTo>
                  <a:lnTo>
                    <a:pt x="516" y="39"/>
                  </a:lnTo>
                  <a:lnTo>
                    <a:pt x="529" y="42"/>
                  </a:lnTo>
                  <a:lnTo>
                    <a:pt x="540" y="46"/>
                  </a:lnTo>
                  <a:lnTo>
                    <a:pt x="553" y="52"/>
                  </a:lnTo>
                  <a:lnTo>
                    <a:pt x="565" y="57"/>
                  </a:lnTo>
                  <a:lnTo>
                    <a:pt x="577" y="63"/>
                  </a:lnTo>
                  <a:lnTo>
                    <a:pt x="587" y="69"/>
                  </a:lnTo>
                  <a:lnTo>
                    <a:pt x="599" y="76"/>
                  </a:lnTo>
                  <a:lnTo>
                    <a:pt x="610" y="84"/>
                  </a:lnTo>
                  <a:lnTo>
                    <a:pt x="619" y="91"/>
                  </a:lnTo>
                  <a:lnTo>
                    <a:pt x="629" y="100"/>
                  </a:lnTo>
                  <a:lnTo>
                    <a:pt x="639" y="110"/>
                  </a:lnTo>
                  <a:lnTo>
                    <a:pt x="647" y="118"/>
                  </a:lnTo>
                  <a:lnTo>
                    <a:pt x="656" y="128"/>
                  </a:lnTo>
                  <a:lnTo>
                    <a:pt x="664" y="138"/>
                  </a:lnTo>
                  <a:lnTo>
                    <a:pt x="672" y="149"/>
                  </a:lnTo>
                  <a:lnTo>
                    <a:pt x="678" y="160"/>
                  </a:lnTo>
                  <a:lnTo>
                    <a:pt x="685" y="171"/>
                  </a:lnTo>
                  <a:lnTo>
                    <a:pt x="691" y="182"/>
                  </a:lnTo>
                  <a:lnTo>
                    <a:pt x="697" y="194"/>
                  </a:lnTo>
                  <a:lnTo>
                    <a:pt x="701" y="207"/>
                  </a:lnTo>
                  <a:lnTo>
                    <a:pt x="705" y="219"/>
                  </a:lnTo>
                  <a:lnTo>
                    <a:pt x="709" y="232"/>
                  </a:lnTo>
                  <a:lnTo>
                    <a:pt x="713" y="244"/>
                  </a:lnTo>
                  <a:lnTo>
                    <a:pt x="715" y="257"/>
                  </a:lnTo>
                  <a:lnTo>
                    <a:pt x="716" y="271"/>
                  </a:lnTo>
                  <a:lnTo>
                    <a:pt x="717" y="285"/>
                  </a:lnTo>
                  <a:lnTo>
                    <a:pt x="718" y="299"/>
                  </a:lnTo>
                  <a:lnTo>
                    <a:pt x="718" y="601"/>
                  </a:lnTo>
                  <a:lnTo>
                    <a:pt x="718" y="603"/>
                  </a:lnTo>
                  <a:lnTo>
                    <a:pt x="719" y="606"/>
                  </a:lnTo>
                  <a:lnTo>
                    <a:pt x="720" y="608"/>
                  </a:lnTo>
                  <a:lnTo>
                    <a:pt x="722" y="611"/>
                  </a:lnTo>
                  <a:lnTo>
                    <a:pt x="724" y="612"/>
                  </a:lnTo>
                  <a:lnTo>
                    <a:pt x="726" y="615"/>
                  </a:lnTo>
                  <a:lnTo>
                    <a:pt x="730" y="615"/>
                  </a:lnTo>
                  <a:lnTo>
                    <a:pt x="733" y="616"/>
                  </a:lnTo>
                  <a:lnTo>
                    <a:pt x="749" y="615"/>
                  </a:lnTo>
                  <a:lnTo>
                    <a:pt x="766" y="612"/>
                  </a:lnTo>
                  <a:lnTo>
                    <a:pt x="781" y="608"/>
                  </a:lnTo>
                  <a:lnTo>
                    <a:pt x="797" y="602"/>
                  </a:lnTo>
                  <a:lnTo>
                    <a:pt x="811" y="595"/>
                  </a:lnTo>
                  <a:lnTo>
                    <a:pt x="825" y="587"/>
                  </a:lnTo>
                  <a:lnTo>
                    <a:pt x="837" y="577"/>
                  </a:lnTo>
                  <a:lnTo>
                    <a:pt x="848" y="566"/>
                  </a:lnTo>
                  <a:lnTo>
                    <a:pt x="859" y="555"/>
                  </a:lnTo>
                  <a:lnTo>
                    <a:pt x="869" y="542"/>
                  </a:lnTo>
                  <a:lnTo>
                    <a:pt x="877" y="528"/>
                  </a:lnTo>
                  <a:lnTo>
                    <a:pt x="884" y="514"/>
                  </a:lnTo>
                  <a:lnTo>
                    <a:pt x="890" y="499"/>
                  </a:lnTo>
                  <a:lnTo>
                    <a:pt x="893" y="483"/>
                  </a:lnTo>
                  <a:lnTo>
                    <a:pt x="897" y="466"/>
                  </a:lnTo>
                  <a:lnTo>
                    <a:pt x="898" y="450"/>
                  </a:lnTo>
                  <a:lnTo>
                    <a:pt x="897" y="434"/>
                  </a:lnTo>
                  <a:lnTo>
                    <a:pt x="894" y="418"/>
                  </a:lnTo>
                  <a:lnTo>
                    <a:pt x="890" y="403"/>
                  </a:lnTo>
                  <a:lnTo>
                    <a:pt x="886" y="388"/>
                  </a:lnTo>
                  <a:lnTo>
                    <a:pt x="879" y="374"/>
                  </a:lnTo>
                  <a:lnTo>
                    <a:pt x="872" y="361"/>
                  </a:lnTo>
                  <a:lnTo>
                    <a:pt x="863" y="348"/>
                  </a:lnTo>
                  <a:lnTo>
                    <a:pt x="854" y="337"/>
                  </a:lnTo>
                  <a:lnTo>
                    <a:pt x="843" y="327"/>
                  </a:lnTo>
                  <a:lnTo>
                    <a:pt x="831" y="317"/>
                  </a:lnTo>
                  <a:lnTo>
                    <a:pt x="818" y="309"/>
                  </a:lnTo>
                  <a:lnTo>
                    <a:pt x="806" y="301"/>
                  </a:lnTo>
                  <a:lnTo>
                    <a:pt x="792" y="295"/>
                  </a:lnTo>
                  <a:lnTo>
                    <a:pt x="778" y="290"/>
                  </a:lnTo>
                  <a:lnTo>
                    <a:pt x="763" y="286"/>
                  </a:lnTo>
                  <a:lnTo>
                    <a:pt x="747"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310">
              <a:extLst>
                <a:ext uri="{FF2B5EF4-FFF2-40B4-BE49-F238E27FC236}">
                  <a16:creationId xmlns:a16="http://schemas.microsoft.com/office/drawing/2014/main" id="{BB546CB1-8723-D848-BBEA-865D08F39802}"/>
                </a:ext>
              </a:extLst>
            </p:cNvPr>
            <p:cNvSpPr>
              <a:spLocks/>
            </p:cNvSpPr>
            <p:nvPr/>
          </p:nvSpPr>
          <p:spPr bwMode="auto">
            <a:xfrm>
              <a:off x="10501313" y="4435475"/>
              <a:ext cx="201613" cy="47625"/>
            </a:xfrm>
            <a:custGeom>
              <a:avLst/>
              <a:gdLst>
                <a:gd name="T0" fmla="*/ 505 w 633"/>
                <a:gd name="T1" fmla="*/ 0 h 150"/>
                <a:gd name="T2" fmla="*/ 128 w 633"/>
                <a:gd name="T3" fmla="*/ 0 h 150"/>
                <a:gd name="T4" fmla="*/ 115 w 633"/>
                <a:gd name="T5" fmla="*/ 1 h 150"/>
                <a:gd name="T6" fmla="*/ 102 w 633"/>
                <a:gd name="T7" fmla="*/ 3 h 150"/>
                <a:gd name="T8" fmla="*/ 90 w 633"/>
                <a:gd name="T9" fmla="*/ 7 h 150"/>
                <a:gd name="T10" fmla="*/ 79 w 633"/>
                <a:gd name="T11" fmla="*/ 11 h 150"/>
                <a:gd name="T12" fmla="*/ 67 w 633"/>
                <a:gd name="T13" fmla="*/ 17 h 150"/>
                <a:gd name="T14" fmla="*/ 56 w 633"/>
                <a:gd name="T15" fmla="*/ 24 h 150"/>
                <a:gd name="T16" fmla="*/ 47 w 633"/>
                <a:gd name="T17" fmla="*/ 31 h 150"/>
                <a:gd name="T18" fmla="*/ 37 w 633"/>
                <a:gd name="T19" fmla="*/ 41 h 150"/>
                <a:gd name="T20" fmla="*/ 30 w 633"/>
                <a:gd name="T21" fmla="*/ 51 h 150"/>
                <a:gd name="T22" fmla="*/ 22 w 633"/>
                <a:gd name="T23" fmla="*/ 60 h 150"/>
                <a:gd name="T24" fmla="*/ 16 w 633"/>
                <a:gd name="T25" fmla="*/ 72 h 150"/>
                <a:gd name="T26" fmla="*/ 10 w 633"/>
                <a:gd name="T27" fmla="*/ 84 h 150"/>
                <a:gd name="T28" fmla="*/ 5 w 633"/>
                <a:gd name="T29" fmla="*/ 95 h 150"/>
                <a:gd name="T30" fmla="*/ 2 w 633"/>
                <a:gd name="T31" fmla="*/ 108 h 150"/>
                <a:gd name="T32" fmla="*/ 1 w 633"/>
                <a:gd name="T33" fmla="*/ 121 h 150"/>
                <a:gd name="T34" fmla="*/ 0 w 633"/>
                <a:gd name="T35" fmla="*/ 135 h 150"/>
                <a:gd name="T36" fmla="*/ 0 w 633"/>
                <a:gd name="T37" fmla="*/ 138 h 150"/>
                <a:gd name="T38" fmla="*/ 1 w 633"/>
                <a:gd name="T39" fmla="*/ 141 h 150"/>
                <a:gd name="T40" fmla="*/ 2 w 633"/>
                <a:gd name="T41" fmla="*/ 144 h 150"/>
                <a:gd name="T42" fmla="*/ 4 w 633"/>
                <a:gd name="T43" fmla="*/ 146 h 150"/>
                <a:gd name="T44" fmla="*/ 6 w 633"/>
                <a:gd name="T45" fmla="*/ 148 h 150"/>
                <a:gd name="T46" fmla="*/ 8 w 633"/>
                <a:gd name="T47" fmla="*/ 149 h 150"/>
                <a:gd name="T48" fmla="*/ 11 w 633"/>
                <a:gd name="T49" fmla="*/ 150 h 150"/>
                <a:gd name="T50" fmla="*/ 15 w 633"/>
                <a:gd name="T51" fmla="*/ 150 h 150"/>
                <a:gd name="T52" fmla="*/ 618 w 633"/>
                <a:gd name="T53" fmla="*/ 150 h 150"/>
                <a:gd name="T54" fmla="*/ 621 w 633"/>
                <a:gd name="T55" fmla="*/ 150 h 150"/>
                <a:gd name="T56" fmla="*/ 624 w 633"/>
                <a:gd name="T57" fmla="*/ 149 h 150"/>
                <a:gd name="T58" fmla="*/ 627 w 633"/>
                <a:gd name="T59" fmla="*/ 148 h 150"/>
                <a:gd name="T60" fmla="*/ 629 w 633"/>
                <a:gd name="T61" fmla="*/ 146 h 150"/>
                <a:gd name="T62" fmla="*/ 631 w 633"/>
                <a:gd name="T63" fmla="*/ 144 h 150"/>
                <a:gd name="T64" fmla="*/ 632 w 633"/>
                <a:gd name="T65" fmla="*/ 141 h 150"/>
                <a:gd name="T66" fmla="*/ 633 w 633"/>
                <a:gd name="T67" fmla="*/ 138 h 150"/>
                <a:gd name="T68" fmla="*/ 633 w 633"/>
                <a:gd name="T69" fmla="*/ 135 h 150"/>
                <a:gd name="T70" fmla="*/ 632 w 633"/>
                <a:gd name="T71" fmla="*/ 121 h 150"/>
                <a:gd name="T72" fmla="*/ 631 w 633"/>
                <a:gd name="T73" fmla="*/ 108 h 150"/>
                <a:gd name="T74" fmla="*/ 628 w 633"/>
                <a:gd name="T75" fmla="*/ 95 h 150"/>
                <a:gd name="T76" fmla="*/ 623 w 633"/>
                <a:gd name="T77" fmla="*/ 84 h 150"/>
                <a:gd name="T78" fmla="*/ 617 w 633"/>
                <a:gd name="T79" fmla="*/ 72 h 150"/>
                <a:gd name="T80" fmla="*/ 611 w 633"/>
                <a:gd name="T81" fmla="*/ 60 h 150"/>
                <a:gd name="T82" fmla="*/ 603 w 633"/>
                <a:gd name="T83" fmla="*/ 51 h 150"/>
                <a:gd name="T84" fmla="*/ 596 w 633"/>
                <a:gd name="T85" fmla="*/ 41 h 150"/>
                <a:gd name="T86" fmla="*/ 586 w 633"/>
                <a:gd name="T87" fmla="*/ 31 h 150"/>
                <a:gd name="T88" fmla="*/ 576 w 633"/>
                <a:gd name="T89" fmla="*/ 24 h 150"/>
                <a:gd name="T90" fmla="*/ 566 w 633"/>
                <a:gd name="T91" fmla="*/ 17 h 150"/>
                <a:gd name="T92" fmla="*/ 554 w 633"/>
                <a:gd name="T93" fmla="*/ 11 h 150"/>
                <a:gd name="T94" fmla="*/ 543 w 633"/>
                <a:gd name="T95" fmla="*/ 7 h 150"/>
                <a:gd name="T96" fmla="*/ 530 w 633"/>
                <a:gd name="T97" fmla="*/ 3 h 150"/>
                <a:gd name="T98" fmla="*/ 517 w 633"/>
                <a:gd name="T99" fmla="*/ 1 h 150"/>
                <a:gd name="T100" fmla="*/ 505 w 633"/>
                <a:gd name="T10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3" h="150">
                  <a:moveTo>
                    <a:pt x="505" y="0"/>
                  </a:moveTo>
                  <a:lnTo>
                    <a:pt x="128" y="0"/>
                  </a:lnTo>
                  <a:lnTo>
                    <a:pt x="115" y="1"/>
                  </a:lnTo>
                  <a:lnTo>
                    <a:pt x="102" y="3"/>
                  </a:lnTo>
                  <a:lnTo>
                    <a:pt x="90" y="7"/>
                  </a:lnTo>
                  <a:lnTo>
                    <a:pt x="79" y="11"/>
                  </a:lnTo>
                  <a:lnTo>
                    <a:pt x="67" y="17"/>
                  </a:lnTo>
                  <a:lnTo>
                    <a:pt x="56" y="24"/>
                  </a:lnTo>
                  <a:lnTo>
                    <a:pt x="47" y="31"/>
                  </a:lnTo>
                  <a:lnTo>
                    <a:pt x="37" y="41"/>
                  </a:lnTo>
                  <a:lnTo>
                    <a:pt x="30" y="51"/>
                  </a:lnTo>
                  <a:lnTo>
                    <a:pt x="22" y="60"/>
                  </a:lnTo>
                  <a:lnTo>
                    <a:pt x="16" y="72"/>
                  </a:lnTo>
                  <a:lnTo>
                    <a:pt x="10" y="84"/>
                  </a:lnTo>
                  <a:lnTo>
                    <a:pt x="5" y="95"/>
                  </a:lnTo>
                  <a:lnTo>
                    <a:pt x="2" y="108"/>
                  </a:lnTo>
                  <a:lnTo>
                    <a:pt x="1" y="121"/>
                  </a:lnTo>
                  <a:lnTo>
                    <a:pt x="0" y="135"/>
                  </a:lnTo>
                  <a:lnTo>
                    <a:pt x="0" y="138"/>
                  </a:lnTo>
                  <a:lnTo>
                    <a:pt x="1" y="141"/>
                  </a:lnTo>
                  <a:lnTo>
                    <a:pt x="2" y="144"/>
                  </a:lnTo>
                  <a:lnTo>
                    <a:pt x="4" y="146"/>
                  </a:lnTo>
                  <a:lnTo>
                    <a:pt x="6" y="148"/>
                  </a:lnTo>
                  <a:lnTo>
                    <a:pt x="8" y="149"/>
                  </a:lnTo>
                  <a:lnTo>
                    <a:pt x="11" y="150"/>
                  </a:lnTo>
                  <a:lnTo>
                    <a:pt x="15" y="150"/>
                  </a:lnTo>
                  <a:lnTo>
                    <a:pt x="618" y="150"/>
                  </a:lnTo>
                  <a:lnTo>
                    <a:pt x="621" y="150"/>
                  </a:lnTo>
                  <a:lnTo>
                    <a:pt x="624" y="149"/>
                  </a:lnTo>
                  <a:lnTo>
                    <a:pt x="627" y="148"/>
                  </a:lnTo>
                  <a:lnTo>
                    <a:pt x="629" y="146"/>
                  </a:lnTo>
                  <a:lnTo>
                    <a:pt x="631" y="144"/>
                  </a:lnTo>
                  <a:lnTo>
                    <a:pt x="632" y="141"/>
                  </a:lnTo>
                  <a:lnTo>
                    <a:pt x="633" y="138"/>
                  </a:lnTo>
                  <a:lnTo>
                    <a:pt x="633" y="135"/>
                  </a:lnTo>
                  <a:lnTo>
                    <a:pt x="632" y="121"/>
                  </a:lnTo>
                  <a:lnTo>
                    <a:pt x="631" y="108"/>
                  </a:lnTo>
                  <a:lnTo>
                    <a:pt x="628" y="95"/>
                  </a:lnTo>
                  <a:lnTo>
                    <a:pt x="623" y="84"/>
                  </a:lnTo>
                  <a:lnTo>
                    <a:pt x="617" y="72"/>
                  </a:lnTo>
                  <a:lnTo>
                    <a:pt x="611" y="60"/>
                  </a:lnTo>
                  <a:lnTo>
                    <a:pt x="603" y="51"/>
                  </a:lnTo>
                  <a:lnTo>
                    <a:pt x="596" y="41"/>
                  </a:lnTo>
                  <a:lnTo>
                    <a:pt x="586" y="31"/>
                  </a:lnTo>
                  <a:lnTo>
                    <a:pt x="576" y="24"/>
                  </a:lnTo>
                  <a:lnTo>
                    <a:pt x="566" y="17"/>
                  </a:lnTo>
                  <a:lnTo>
                    <a:pt x="554" y="11"/>
                  </a:lnTo>
                  <a:lnTo>
                    <a:pt x="543" y="7"/>
                  </a:lnTo>
                  <a:lnTo>
                    <a:pt x="530" y="3"/>
                  </a:lnTo>
                  <a:lnTo>
                    <a:pt x="517" y="1"/>
                  </a:lnTo>
                  <a:lnTo>
                    <a:pt x="5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BE94291C-4C45-D440-A57F-BE08926A83BB}"/>
              </a:ext>
            </a:extLst>
          </p:cNvPr>
          <p:cNvGrpSpPr/>
          <p:nvPr/>
        </p:nvGrpSpPr>
        <p:grpSpPr>
          <a:xfrm>
            <a:off x="3041321" y="2096121"/>
            <a:ext cx="285750" cy="252412"/>
            <a:chOff x="9310688" y="842963"/>
            <a:chExt cx="285750" cy="252412"/>
          </a:xfrm>
          <a:solidFill>
            <a:schemeClr val="accent1">
              <a:lumMod val="75000"/>
            </a:schemeClr>
          </a:solidFill>
        </p:grpSpPr>
        <p:sp>
          <p:nvSpPr>
            <p:cNvPr id="86" name="Freeform 4140">
              <a:extLst>
                <a:ext uri="{FF2B5EF4-FFF2-40B4-BE49-F238E27FC236}">
                  <a16:creationId xmlns:a16="http://schemas.microsoft.com/office/drawing/2014/main" id="{C23AFC5F-3700-234F-916E-3DC52D8E674D}"/>
                </a:ext>
              </a:extLst>
            </p:cNvPr>
            <p:cNvSpPr>
              <a:spLocks/>
            </p:cNvSpPr>
            <p:nvPr/>
          </p:nvSpPr>
          <p:spPr bwMode="auto">
            <a:xfrm>
              <a:off x="9310688" y="842963"/>
              <a:ext cx="285750" cy="195263"/>
            </a:xfrm>
            <a:custGeom>
              <a:avLst/>
              <a:gdLst>
                <a:gd name="T0" fmla="*/ 773 w 901"/>
                <a:gd name="T1" fmla="*/ 1 h 616"/>
                <a:gd name="T2" fmla="*/ 747 w 901"/>
                <a:gd name="T3" fmla="*/ 10 h 616"/>
                <a:gd name="T4" fmla="*/ 730 w 901"/>
                <a:gd name="T5" fmla="*/ 28 h 616"/>
                <a:gd name="T6" fmla="*/ 726 w 901"/>
                <a:gd name="T7" fmla="*/ 43 h 616"/>
                <a:gd name="T8" fmla="*/ 54 w 901"/>
                <a:gd name="T9" fmla="*/ 136 h 616"/>
                <a:gd name="T10" fmla="*/ 37 w 901"/>
                <a:gd name="T11" fmla="*/ 140 h 616"/>
                <a:gd name="T12" fmla="*/ 11 w 901"/>
                <a:gd name="T13" fmla="*/ 164 h 616"/>
                <a:gd name="T14" fmla="*/ 1 w 901"/>
                <a:gd name="T15" fmla="*/ 184 h 616"/>
                <a:gd name="T16" fmla="*/ 0 w 901"/>
                <a:gd name="T17" fmla="*/ 200 h 616"/>
                <a:gd name="T18" fmla="*/ 4 w 901"/>
                <a:gd name="T19" fmla="*/ 217 h 616"/>
                <a:gd name="T20" fmla="*/ 28 w 901"/>
                <a:gd name="T21" fmla="*/ 244 h 616"/>
                <a:gd name="T22" fmla="*/ 48 w 901"/>
                <a:gd name="T23" fmla="*/ 254 h 616"/>
                <a:gd name="T24" fmla="*/ 602 w 901"/>
                <a:gd name="T25" fmla="*/ 255 h 616"/>
                <a:gd name="T26" fmla="*/ 616 w 901"/>
                <a:gd name="T27" fmla="*/ 261 h 616"/>
                <a:gd name="T28" fmla="*/ 628 w 901"/>
                <a:gd name="T29" fmla="*/ 275 h 616"/>
                <a:gd name="T30" fmla="*/ 630 w 901"/>
                <a:gd name="T31" fmla="*/ 290 h 616"/>
                <a:gd name="T32" fmla="*/ 621 w 901"/>
                <a:gd name="T33" fmla="*/ 305 h 616"/>
                <a:gd name="T34" fmla="*/ 606 w 901"/>
                <a:gd name="T35" fmla="*/ 315 h 616"/>
                <a:gd name="T36" fmla="*/ 100 w 901"/>
                <a:gd name="T37" fmla="*/ 316 h 616"/>
                <a:gd name="T38" fmla="*/ 82 w 901"/>
                <a:gd name="T39" fmla="*/ 320 h 616"/>
                <a:gd name="T40" fmla="*/ 56 w 901"/>
                <a:gd name="T41" fmla="*/ 344 h 616"/>
                <a:gd name="T42" fmla="*/ 46 w 901"/>
                <a:gd name="T43" fmla="*/ 364 h 616"/>
                <a:gd name="T44" fmla="*/ 45 w 901"/>
                <a:gd name="T45" fmla="*/ 382 h 616"/>
                <a:gd name="T46" fmla="*/ 50 w 901"/>
                <a:gd name="T47" fmla="*/ 402 h 616"/>
                <a:gd name="T48" fmla="*/ 60 w 901"/>
                <a:gd name="T49" fmla="*/ 416 h 616"/>
                <a:gd name="T50" fmla="*/ 82 w 901"/>
                <a:gd name="T51" fmla="*/ 432 h 616"/>
                <a:gd name="T52" fmla="*/ 570 w 901"/>
                <a:gd name="T53" fmla="*/ 436 h 616"/>
                <a:gd name="T54" fmla="*/ 585 w 901"/>
                <a:gd name="T55" fmla="*/ 441 h 616"/>
                <a:gd name="T56" fmla="*/ 598 w 901"/>
                <a:gd name="T57" fmla="*/ 455 h 616"/>
                <a:gd name="T58" fmla="*/ 600 w 901"/>
                <a:gd name="T59" fmla="*/ 470 h 616"/>
                <a:gd name="T60" fmla="*/ 591 w 901"/>
                <a:gd name="T61" fmla="*/ 485 h 616"/>
                <a:gd name="T62" fmla="*/ 576 w 901"/>
                <a:gd name="T63" fmla="*/ 495 h 616"/>
                <a:gd name="T64" fmla="*/ 130 w 901"/>
                <a:gd name="T65" fmla="*/ 496 h 616"/>
                <a:gd name="T66" fmla="*/ 112 w 901"/>
                <a:gd name="T67" fmla="*/ 501 h 616"/>
                <a:gd name="T68" fmla="*/ 86 w 901"/>
                <a:gd name="T69" fmla="*/ 524 h 616"/>
                <a:gd name="T70" fmla="*/ 76 w 901"/>
                <a:gd name="T71" fmla="*/ 545 h 616"/>
                <a:gd name="T72" fmla="*/ 75 w 901"/>
                <a:gd name="T73" fmla="*/ 561 h 616"/>
                <a:gd name="T74" fmla="*/ 80 w 901"/>
                <a:gd name="T75" fmla="*/ 578 h 616"/>
                <a:gd name="T76" fmla="*/ 103 w 901"/>
                <a:gd name="T77" fmla="*/ 604 h 616"/>
                <a:gd name="T78" fmla="*/ 123 w 901"/>
                <a:gd name="T79" fmla="*/ 615 h 616"/>
                <a:gd name="T80" fmla="*/ 687 w 901"/>
                <a:gd name="T81" fmla="*/ 616 h 616"/>
                <a:gd name="T82" fmla="*/ 704 w 901"/>
                <a:gd name="T83" fmla="*/ 611 h 616"/>
                <a:gd name="T84" fmla="*/ 716 w 901"/>
                <a:gd name="T85" fmla="*/ 598 h 616"/>
                <a:gd name="T86" fmla="*/ 772 w 901"/>
                <a:gd name="T87" fmla="*/ 156 h 616"/>
                <a:gd name="T88" fmla="*/ 783 w 901"/>
                <a:gd name="T89" fmla="*/ 60 h 616"/>
                <a:gd name="T90" fmla="*/ 883 w 901"/>
                <a:gd name="T91" fmla="*/ 58 h 616"/>
                <a:gd name="T92" fmla="*/ 896 w 901"/>
                <a:gd name="T93" fmla="*/ 47 h 616"/>
                <a:gd name="T94" fmla="*/ 901 w 901"/>
                <a:gd name="T95" fmla="*/ 30 h 616"/>
                <a:gd name="T96" fmla="*/ 896 w 901"/>
                <a:gd name="T97" fmla="*/ 13 h 616"/>
                <a:gd name="T98" fmla="*/ 883 w 901"/>
                <a:gd name="T99" fmla="*/ 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616">
                  <a:moveTo>
                    <a:pt x="871" y="0"/>
                  </a:moveTo>
                  <a:lnTo>
                    <a:pt x="781" y="0"/>
                  </a:lnTo>
                  <a:lnTo>
                    <a:pt x="773" y="1"/>
                  </a:lnTo>
                  <a:lnTo>
                    <a:pt x="764" y="2"/>
                  </a:lnTo>
                  <a:lnTo>
                    <a:pt x="756" y="5"/>
                  </a:lnTo>
                  <a:lnTo>
                    <a:pt x="747" y="10"/>
                  </a:lnTo>
                  <a:lnTo>
                    <a:pt x="740" y="16"/>
                  </a:lnTo>
                  <a:lnTo>
                    <a:pt x="733" y="23"/>
                  </a:lnTo>
                  <a:lnTo>
                    <a:pt x="730" y="28"/>
                  </a:lnTo>
                  <a:lnTo>
                    <a:pt x="728" y="32"/>
                  </a:lnTo>
                  <a:lnTo>
                    <a:pt x="727" y="37"/>
                  </a:lnTo>
                  <a:lnTo>
                    <a:pt x="726" y="43"/>
                  </a:lnTo>
                  <a:lnTo>
                    <a:pt x="715" y="135"/>
                  </a:lnTo>
                  <a:lnTo>
                    <a:pt x="60" y="135"/>
                  </a:lnTo>
                  <a:lnTo>
                    <a:pt x="54" y="136"/>
                  </a:lnTo>
                  <a:lnTo>
                    <a:pt x="48" y="136"/>
                  </a:lnTo>
                  <a:lnTo>
                    <a:pt x="43" y="138"/>
                  </a:lnTo>
                  <a:lnTo>
                    <a:pt x="37" y="140"/>
                  </a:lnTo>
                  <a:lnTo>
                    <a:pt x="28" y="147"/>
                  </a:lnTo>
                  <a:lnTo>
                    <a:pt x="18" y="154"/>
                  </a:lnTo>
                  <a:lnTo>
                    <a:pt x="11" y="164"/>
                  </a:lnTo>
                  <a:lnTo>
                    <a:pt x="4" y="173"/>
                  </a:lnTo>
                  <a:lnTo>
                    <a:pt x="2" y="179"/>
                  </a:lnTo>
                  <a:lnTo>
                    <a:pt x="1" y="184"/>
                  </a:lnTo>
                  <a:lnTo>
                    <a:pt x="0" y="189"/>
                  </a:lnTo>
                  <a:lnTo>
                    <a:pt x="0" y="195"/>
                  </a:lnTo>
                  <a:lnTo>
                    <a:pt x="0" y="200"/>
                  </a:lnTo>
                  <a:lnTo>
                    <a:pt x="1" y="207"/>
                  </a:lnTo>
                  <a:lnTo>
                    <a:pt x="2" y="212"/>
                  </a:lnTo>
                  <a:lnTo>
                    <a:pt x="4" y="217"/>
                  </a:lnTo>
                  <a:lnTo>
                    <a:pt x="11" y="227"/>
                  </a:lnTo>
                  <a:lnTo>
                    <a:pt x="18" y="237"/>
                  </a:lnTo>
                  <a:lnTo>
                    <a:pt x="28" y="244"/>
                  </a:lnTo>
                  <a:lnTo>
                    <a:pt x="37" y="250"/>
                  </a:lnTo>
                  <a:lnTo>
                    <a:pt x="43" y="253"/>
                  </a:lnTo>
                  <a:lnTo>
                    <a:pt x="48" y="254"/>
                  </a:lnTo>
                  <a:lnTo>
                    <a:pt x="54" y="255"/>
                  </a:lnTo>
                  <a:lnTo>
                    <a:pt x="60" y="255"/>
                  </a:lnTo>
                  <a:lnTo>
                    <a:pt x="602" y="255"/>
                  </a:lnTo>
                  <a:lnTo>
                    <a:pt x="607" y="256"/>
                  </a:lnTo>
                  <a:lnTo>
                    <a:pt x="612" y="258"/>
                  </a:lnTo>
                  <a:lnTo>
                    <a:pt x="616" y="261"/>
                  </a:lnTo>
                  <a:lnTo>
                    <a:pt x="621" y="266"/>
                  </a:lnTo>
                  <a:lnTo>
                    <a:pt x="625" y="270"/>
                  </a:lnTo>
                  <a:lnTo>
                    <a:pt x="628" y="275"/>
                  </a:lnTo>
                  <a:lnTo>
                    <a:pt x="630" y="281"/>
                  </a:lnTo>
                  <a:lnTo>
                    <a:pt x="630" y="285"/>
                  </a:lnTo>
                  <a:lnTo>
                    <a:pt x="630" y="290"/>
                  </a:lnTo>
                  <a:lnTo>
                    <a:pt x="628" y="296"/>
                  </a:lnTo>
                  <a:lnTo>
                    <a:pt x="625" y="300"/>
                  </a:lnTo>
                  <a:lnTo>
                    <a:pt x="621" y="305"/>
                  </a:lnTo>
                  <a:lnTo>
                    <a:pt x="615" y="310"/>
                  </a:lnTo>
                  <a:lnTo>
                    <a:pt x="611" y="313"/>
                  </a:lnTo>
                  <a:lnTo>
                    <a:pt x="606" y="315"/>
                  </a:lnTo>
                  <a:lnTo>
                    <a:pt x="600" y="315"/>
                  </a:lnTo>
                  <a:lnTo>
                    <a:pt x="105" y="315"/>
                  </a:lnTo>
                  <a:lnTo>
                    <a:pt x="100" y="316"/>
                  </a:lnTo>
                  <a:lnTo>
                    <a:pt x="93" y="317"/>
                  </a:lnTo>
                  <a:lnTo>
                    <a:pt x="88" y="318"/>
                  </a:lnTo>
                  <a:lnTo>
                    <a:pt x="82" y="320"/>
                  </a:lnTo>
                  <a:lnTo>
                    <a:pt x="73" y="327"/>
                  </a:lnTo>
                  <a:lnTo>
                    <a:pt x="63" y="334"/>
                  </a:lnTo>
                  <a:lnTo>
                    <a:pt x="56" y="344"/>
                  </a:lnTo>
                  <a:lnTo>
                    <a:pt x="50" y="354"/>
                  </a:lnTo>
                  <a:lnTo>
                    <a:pt x="47" y="359"/>
                  </a:lnTo>
                  <a:lnTo>
                    <a:pt x="46" y="364"/>
                  </a:lnTo>
                  <a:lnTo>
                    <a:pt x="45" y="370"/>
                  </a:lnTo>
                  <a:lnTo>
                    <a:pt x="45" y="376"/>
                  </a:lnTo>
                  <a:lnTo>
                    <a:pt x="45" y="382"/>
                  </a:lnTo>
                  <a:lnTo>
                    <a:pt x="46" y="389"/>
                  </a:lnTo>
                  <a:lnTo>
                    <a:pt x="47" y="395"/>
                  </a:lnTo>
                  <a:lnTo>
                    <a:pt x="50" y="402"/>
                  </a:lnTo>
                  <a:lnTo>
                    <a:pt x="52" y="407"/>
                  </a:lnTo>
                  <a:lnTo>
                    <a:pt x="56" y="411"/>
                  </a:lnTo>
                  <a:lnTo>
                    <a:pt x="60" y="416"/>
                  </a:lnTo>
                  <a:lnTo>
                    <a:pt x="63" y="420"/>
                  </a:lnTo>
                  <a:lnTo>
                    <a:pt x="73" y="426"/>
                  </a:lnTo>
                  <a:lnTo>
                    <a:pt x="82" y="432"/>
                  </a:lnTo>
                  <a:lnTo>
                    <a:pt x="93" y="435"/>
                  </a:lnTo>
                  <a:lnTo>
                    <a:pt x="105" y="436"/>
                  </a:lnTo>
                  <a:lnTo>
                    <a:pt x="570" y="436"/>
                  </a:lnTo>
                  <a:lnTo>
                    <a:pt x="576" y="436"/>
                  </a:lnTo>
                  <a:lnTo>
                    <a:pt x="581" y="438"/>
                  </a:lnTo>
                  <a:lnTo>
                    <a:pt x="585" y="441"/>
                  </a:lnTo>
                  <a:lnTo>
                    <a:pt x="591" y="446"/>
                  </a:lnTo>
                  <a:lnTo>
                    <a:pt x="595" y="451"/>
                  </a:lnTo>
                  <a:lnTo>
                    <a:pt x="598" y="455"/>
                  </a:lnTo>
                  <a:lnTo>
                    <a:pt x="600" y="461"/>
                  </a:lnTo>
                  <a:lnTo>
                    <a:pt x="600" y="466"/>
                  </a:lnTo>
                  <a:lnTo>
                    <a:pt x="600" y="470"/>
                  </a:lnTo>
                  <a:lnTo>
                    <a:pt x="598" y="476"/>
                  </a:lnTo>
                  <a:lnTo>
                    <a:pt x="595" y="481"/>
                  </a:lnTo>
                  <a:lnTo>
                    <a:pt x="591" y="485"/>
                  </a:lnTo>
                  <a:lnTo>
                    <a:pt x="585" y="490"/>
                  </a:lnTo>
                  <a:lnTo>
                    <a:pt x="581" y="493"/>
                  </a:lnTo>
                  <a:lnTo>
                    <a:pt x="576" y="495"/>
                  </a:lnTo>
                  <a:lnTo>
                    <a:pt x="570" y="496"/>
                  </a:lnTo>
                  <a:lnTo>
                    <a:pt x="135" y="496"/>
                  </a:lnTo>
                  <a:lnTo>
                    <a:pt x="130" y="496"/>
                  </a:lnTo>
                  <a:lnTo>
                    <a:pt x="123" y="497"/>
                  </a:lnTo>
                  <a:lnTo>
                    <a:pt x="118" y="498"/>
                  </a:lnTo>
                  <a:lnTo>
                    <a:pt x="112" y="501"/>
                  </a:lnTo>
                  <a:lnTo>
                    <a:pt x="103" y="507"/>
                  </a:lnTo>
                  <a:lnTo>
                    <a:pt x="93" y="514"/>
                  </a:lnTo>
                  <a:lnTo>
                    <a:pt x="86" y="524"/>
                  </a:lnTo>
                  <a:lnTo>
                    <a:pt x="80" y="534"/>
                  </a:lnTo>
                  <a:lnTo>
                    <a:pt x="77" y="539"/>
                  </a:lnTo>
                  <a:lnTo>
                    <a:pt x="76" y="545"/>
                  </a:lnTo>
                  <a:lnTo>
                    <a:pt x="75" y="551"/>
                  </a:lnTo>
                  <a:lnTo>
                    <a:pt x="75" y="556"/>
                  </a:lnTo>
                  <a:lnTo>
                    <a:pt x="75" y="561"/>
                  </a:lnTo>
                  <a:lnTo>
                    <a:pt x="76" y="567"/>
                  </a:lnTo>
                  <a:lnTo>
                    <a:pt x="77" y="572"/>
                  </a:lnTo>
                  <a:lnTo>
                    <a:pt x="80" y="578"/>
                  </a:lnTo>
                  <a:lnTo>
                    <a:pt x="86" y="587"/>
                  </a:lnTo>
                  <a:lnTo>
                    <a:pt x="93" y="597"/>
                  </a:lnTo>
                  <a:lnTo>
                    <a:pt x="103" y="604"/>
                  </a:lnTo>
                  <a:lnTo>
                    <a:pt x="112" y="611"/>
                  </a:lnTo>
                  <a:lnTo>
                    <a:pt x="118" y="613"/>
                  </a:lnTo>
                  <a:lnTo>
                    <a:pt x="123" y="615"/>
                  </a:lnTo>
                  <a:lnTo>
                    <a:pt x="130" y="616"/>
                  </a:lnTo>
                  <a:lnTo>
                    <a:pt x="135" y="616"/>
                  </a:lnTo>
                  <a:lnTo>
                    <a:pt x="687" y="616"/>
                  </a:lnTo>
                  <a:lnTo>
                    <a:pt x="692" y="615"/>
                  </a:lnTo>
                  <a:lnTo>
                    <a:pt x="699" y="614"/>
                  </a:lnTo>
                  <a:lnTo>
                    <a:pt x="704" y="611"/>
                  </a:lnTo>
                  <a:lnTo>
                    <a:pt x="708" y="608"/>
                  </a:lnTo>
                  <a:lnTo>
                    <a:pt x="713" y="603"/>
                  </a:lnTo>
                  <a:lnTo>
                    <a:pt x="716" y="598"/>
                  </a:lnTo>
                  <a:lnTo>
                    <a:pt x="719" y="593"/>
                  </a:lnTo>
                  <a:lnTo>
                    <a:pt x="720" y="586"/>
                  </a:lnTo>
                  <a:lnTo>
                    <a:pt x="772" y="156"/>
                  </a:lnTo>
                  <a:lnTo>
                    <a:pt x="773" y="154"/>
                  </a:lnTo>
                  <a:lnTo>
                    <a:pt x="773" y="152"/>
                  </a:lnTo>
                  <a:lnTo>
                    <a:pt x="783" y="60"/>
                  </a:lnTo>
                  <a:lnTo>
                    <a:pt x="871" y="60"/>
                  </a:lnTo>
                  <a:lnTo>
                    <a:pt x="877" y="60"/>
                  </a:lnTo>
                  <a:lnTo>
                    <a:pt x="883" y="58"/>
                  </a:lnTo>
                  <a:lnTo>
                    <a:pt x="887" y="54"/>
                  </a:lnTo>
                  <a:lnTo>
                    <a:pt x="892" y="51"/>
                  </a:lnTo>
                  <a:lnTo>
                    <a:pt x="896" y="47"/>
                  </a:lnTo>
                  <a:lnTo>
                    <a:pt x="898" y="42"/>
                  </a:lnTo>
                  <a:lnTo>
                    <a:pt x="900" y="36"/>
                  </a:lnTo>
                  <a:lnTo>
                    <a:pt x="901" y="30"/>
                  </a:lnTo>
                  <a:lnTo>
                    <a:pt x="900" y="23"/>
                  </a:lnTo>
                  <a:lnTo>
                    <a:pt x="898" y="18"/>
                  </a:lnTo>
                  <a:lnTo>
                    <a:pt x="896" y="13"/>
                  </a:lnTo>
                  <a:lnTo>
                    <a:pt x="892" y="8"/>
                  </a:lnTo>
                  <a:lnTo>
                    <a:pt x="887" y="5"/>
                  </a:lnTo>
                  <a:lnTo>
                    <a:pt x="883" y="2"/>
                  </a:lnTo>
                  <a:lnTo>
                    <a:pt x="877" y="1"/>
                  </a:lnTo>
                  <a:lnTo>
                    <a:pt x="8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87" name="Freeform 4141">
              <a:extLst>
                <a:ext uri="{FF2B5EF4-FFF2-40B4-BE49-F238E27FC236}">
                  <a16:creationId xmlns:a16="http://schemas.microsoft.com/office/drawing/2014/main" id="{B7BCCA4C-C20E-5649-9F45-325DF843AF01}"/>
                </a:ext>
              </a:extLst>
            </p:cNvPr>
            <p:cNvSpPr>
              <a:spLocks/>
            </p:cNvSpPr>
            <p:nvPr/>
          </p:nvSpPr>
          <p:spPr bwMode="auto">
            <a:xfrm>
              <a:off x="9486900" y="1047750"/>
              <a:ext cx="47625" cy="47625"/>
            </a:xfrm>
            <a:custGeom>
              <a:avLst/>
              <a:gdLst>
                <a:gd name="T0" fmla="*/ 68 w 150"/>
                <a:gd name="T1" fmla="*/ 0 h 150"/>
                <a:gd name="T2" fmla="*/ 54 w 150"/>
                <a:gd name="T3" fmla="*/ 3 h 150"/>
                <a:gd name="T4" fmla="*/ 40 w 150"/>
                <a:gd name="T5" fmla="*/ 9 h 150"/>
                <a:gd name="T6" fmla="*/ 28 w 150"/>
                <a:gd name="T7" fmla="*/ 17 h 150"/>
                <a:gd name="T8" fmla="*/ 17 w 150"/>
                <a:gd name="T9" fmla="*/ 27 h 150"/>
                <a:gd name="T10" fmla="*/ 10 w 150"/>
                <a:gd name="T11" fmla="*/ 40 h 150"/>
                <a:gd name="T12" fmla="*/ 3 w 150"/>
                <a:gd name="T13" fmla="*/ 53 h 150"/>
                <a:gd name="T14" fmla="*/ 1 w 150"/>
                <a:gd name="T15" fmla="*/ 68 h 150"/>
                <a:gd name="T16" fmla="*/ 1 w 150"/>
                <a:gd name="T17" fmla="*/ 83 h 150"/>
                <a:gd name="T18" fmla="*/ 3 w 150"/>
                <a:gd name="T19" fmla="*/ 98 h 150"/>
                <a:gd name="T20" fmla="*/ 10 w 150"/>
                <a:gd name="T21" fmla="*/ 111 h 150"/>
                <a:gd name="T22" fmla="*/ 17 w 150"/>
                <a:gd name="T23" fmla="*/ 122 h 150"/>
                <a:gd name="T24" fmla="*/ 28 w 150"/>
                <a:gd name="T25" fmla="*/ 133 h 150"/>
                <a:gd name="T26" fmla="*/ 40 w 150"/>
                <a:gd name="T27" fmla="*/ 142 h 150"/>
                <a:gd name="T28" fmla="*/ 54 w 150"/>
                <a:gd name="T29" fmla="*/ 147 h 150"/>
                <a:gd name="T30" fmla="*/ 68 w 150"/>
                <a:gd name="T31" fmla="*/ 150 h 150"/>
                <a:gd name="T32" fmla="*/ 83 w 150"/>
                <a:gd name="T33" fmla="*/ 150 h 150"/>
                <a:gd name="T34" fmla="*/ 98 w 150"/>
                <a:gd name="T35" fmla="*/ 147 h 150"/>
                <a:gd name="T36" fmla="*/ 112 w 150"/>
                <a:gd name="T37" fmla="*/ 142 h 150"/>
                <a:gd name="T38" fmla="*/ 123 w 150"/>
                <a:gd name="T39" fmla="*/ 133 h 150"/>
                <a:gd name="T40" fmla="*/ 133 w 150"/>
                <a:gd name="T41" fmla="*/ 122 h 150"/>
                <a:gd name="T42" fmla="*/ 142 w 150"/>
                <a:gd name="T43" fmla="*/ 111 h 150"/>
                <a:gd name="T44" fmla="*/ 147 w 150"/>
                <a:gd name="T45" fmla="*/ 98 h 150"/>
                <a:gd name="T46" fmla="*/ 150 w 150"/>
                <a:gd name="T47" fmla="*/ 83 h 150"/>
                <a:gd name="T48" fmla="*/ 150 w 150"/>
                <a:gd name="T49" fmla="*/ 68 h 150"/>
                <a:gd name="T50" fmla="*/ 147 w 150"/>
                <a:gd name="T51" fmla="*/ 53 h 150"/>
                <a:gd name="T52" fmla="*/ 142 w 150"/>
                <a:gd name="T53" fmla="*/ 40 h 150"/>
                <a:gd name="T54" fmla="*/ 133 w 150"/>
                <a:gd name="T55" fmla="*/ 27 h 150"/>
                <a:gd name="T56" fmla="*/ 123 w 150"/>
                <a:gd name="T57" fmla="*/ 17 h 150"/>
                <a:gd name="T58" fmla="*/ 112 w 150"/>
                <a:gd name="T59" fmla="*/ 9 h 150"/>
                <a:gd name="T60" fmla="*/ 98 w 150"/>
                <a:gd name="T61" fmla="*/ 3 h 150"/>
                <a:gd name="T62" fmla="*/ 83 w 150"/>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50">
                  <a:moveTo>
                    <a:pt x="75" y="0"/>
                  </a:moveTo>
                  <a:lnTo>
                    <a:pt x="68" y="0"/>
                  </a:lnTo>
                  <a:lnTo>
                    <a:pt x="60" y="1"/>
                  </a:lnTo>
                  <a:lnTo>
                    <a:pt x="54" y="3"/>
                  </a:lnTo>
                  <a:lnTo>
                    <a:pt x="46" y="6"/>
                  </a:lnTo>
                  <a:lnTo>
                    <a:pt x="40" y="9"/>
                  </a:lnTo>
                  <a:lnTo>
                    <a:pt x="33" y="13"/>
                  </a:lnTo>
                  <a:lnTo>
                    <a:pt x="28" y="17"/>
                  </a:lnTo>
                  <a:lnTo>
                    <a:pt x="23" y="22"/>
                  </a:lnTo>
                  <a:lnTo>
                    <a:pt x="17" y="27"/>
                  </a:lnTo>
                  <a:lnTo>
                    <a:pt x="13" y="33"/>
                  </a:lnTo>
                  <a:lnTo>
                    <a:pt x="10" y="40"/>
                  </a:lnTo>
                  <a:lnTo>
                    <a:pt x="7" y="46"/>
                  </a:lnTo>
                  <a:lnTo>
                    <a:pt x="3" y="53"/>
                  </a:lnTo>
                  <a:lnTo>
                    <a:pt x="2" y="60"/>
                  </a:lnTo>
                  <a:lnTo>
                    <a:pt x="1" y="68"/>
                  </a:lnTo>
                  <a:lnTo>
                    <a:pt x="0" y="75"/>
                  </a:lnTo>
                  <a:lnTo>
                    <a:pt x="1" y="83"/>
                  </a:lnTo>
                  <a:lnTo>
                    <a:pt x="2" y="90"/>
                  </a:lnTo>
                  <a:lnTo>
                    <a:pt x="3" y="98"/>
                  </a:lnTo>
                  <a:lnTo>
                    <a:pt x="7" y="104"/>
                  </a:lnTo>
                  <a:lnTo>
                    <a:pt x="10" y="111"/>
                  </a:lnTo>
                  <a:lnTo>
                    <a:pt x="13" y="117"/>
                  </a:lnTo>
                  <a:lnTo>
                    <a:pt x="17" y="122"/>
                  </a:lnTo>
                  <a:lnTo>
                    <a:pt x="23" y="128"/>
                  </a:lnTo>
                  <a:lnTo>
                    <a:pt x="28" y="133"/>
                  </a:lnTo>
                  <a:lnTo>
                    <a:pt x="33" y="137"/>
                  </a:lnTo>
                  <a:lnTo>
                    <a:pt x="40" y="142"/>
                  </a:lnTo>
                  <a:lnTo>
                    <a:pt x="46" y="145"/>
                  </a:lnTo>
                  <a:lnTo>
                    <a:pt x="54" y="147"/>
                  </a:lnTo>
                  <a:lnTo>
                    <a:pt x="60" y="149"/>
                  </a:lnTo>
                  <a:lnTo>
                    <a:pt x="68" y="150"/>
                  </a:lnTo>
                  <a:lnTo>
                    <a:pt x="75" y="150"/>
                  </a:lnTo>
                  <a:lnTo>
                    <a:pt x="83" y="150"/>
                  </a:lnTo>
                  <a:lnTo>
                    <a:pt x="90" y="149"/>
                  </a:lnTo>
                  <a:lnTo>
                    <a:pt x="98" y="147"/>
                  </a:lnTo>
                  <a:lnTo>
                    <a:pt x="105" y="145"/>
                  </a:lnTo>
                  <a:lnTo>
                    <a:pt x="112" y="142"/>
                  </a:lnTo>
                  <a:lnTo>
                    <a:pt x="117" y="137"/>
                  </a:lnTo>
                  <a:lnTo>
                    <a:pt x="123" y="133"/>
                  </a:lnTo>
                  <a:lnTo>
                    <a:pt x="129" y="128"/>
                  </a:lnTo>
                  <a:lnTo>
                    <a:pt x="133" y="122"/>
                  </a:lnTo>
                  <a:lnTo>
                    <a:pt x="137" y="117"/>
                  </a:lnTo>
                  <a:lnTo>
                    <a:pt x="142" y="111"/>
                  </a:lnTo>
                  <a:lnTo>
                    <a:pt x="145" y="104"/>
                  </a:lnTo>
                  <a:lnTo>
                    <a:pt x="147" y="98"/>
                  </a:lnTo>
                  <a:lnTo>
                    <a:pt x="149" y="90"/>
                  </a:lnTo>
                  <a:lnTo>
                    <a:pt x="150" y="83"/>
                  </a:lnTo>
                  <a:lnTo>
                    <a:pt x="150" y="75"/>
                  </a:lnTo>
                  <a:lnTo>
                    <a:pt x="150" y="68"/>
                  </a:lnTo>
                  <a:lnTo>
                    <a:pt x="149" y="60"/>
                  </a:lnTo>
                  <a:lnTo>
                    <a:pt x="147" y="53"/>
                  </a:lnTo>
                  <a:lnTo>
                    <a:pt x="145" y="46"/>
                  </a:lnTo>
                  <a:lnTo>
                    <a:pt x="142" y="40"/>
                  </a:lnTo>
                  <a:lnTo>
                    <a:pt x="137" y="33"/>
                  </a:lnTo>
                  <a:lnTo>
                    <a:pt x="133" y="27"/>
                  </a:lnTo>
                  <a:lnTo>
                    <a:pt x="129" y="22"/>
                  </a:lnTo>
                  <a:lnTo>
                    <a:pt x="123" y="17"/>
                  </a:lnTo>
                  <a:lnTo>
                    <a:pt x="117" y="13"/>
                  </a:lnTo>
                  <a:lnTo>
                    <a:pt x="112" y="9"/>
                  </a:lnTo>
                  <a:lnTo>
                    <a:pt x="105" y="6"/>
                  </a:lnTo>
                  <a:lnTo>
                    <a:pt x="98" y="3"/>
                  </a:lnTo>
                  <a:lnTo>
                    <a:pt x="90" y="1"/>
                  </a:lnTo>
                  <a:lnTo>
                    <a:pt x="83"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142">
              <a:extLst>
                <a:ext uri="{FF2B5EF4-FFF2-40B4-BE49-F238E27FC236}">
                  <a16:creationId xmlns:a16="http://schemas.microsoft.com/office/drawing/2014/main" id="{5C972B56-996E-9C41-AA84-212B342AC938}"/>
                </a:ext>
              </a:extLst>
            </p:cNvPr>
            <p:cNvSpPr>
              <a:spLocks/>
            </p:cNvSpPr>
            <p:nvPr/>
          </p:nvSpPr>
          <p:spPr bwMode="auto">
            <a:xfrm>
              <a:off x="9348788" y="1047750"/>
              <a:ext cx="47625" cy="47625"/>
            </a:xfrm>
            <a:custGeom>
              <a:avLst/>
              <a:gdLst>
                <a:gd name="T0" fmla="*/ 67 w 150"/>
                <a:gd name="T1" fmla="*/ 0 h 150"/>
                <a:gd name="T2" fmla="*/ 52 w 150"/>
                <a:gd name="T3" fmla="*/ 3 h 150"/>
                <a:gd name="T4" fmla="*/ 39 w 150"/>
                <a:gd name="T5" fmla="*/ 9 h 150"/>
                <a:gd name="T6" fmla="*/ 27 w 150"/>
                <a:gd name="T7" fmla="*/ 17 h 150"/>
                <a:gd name="T8" fmla="*/ 17 w 150"/>
                <a:gd name="T9" fmla="*/ 27 h 150"/>
                <a:gd name="T10" fmla="*/ 9 w 150"/>
                <a:gd name="T11" fmla="*/ 40 h 150"/>
                <a:gd name="T12" fmla="*/ 3 w 150"/>
                <a:gd name="T13" fmla="*/ 53 h 150"/>
                <a:gd name="T14" fmla="*/ 0 w 150"/>
                <a:gd name="T15" fmla="*/ 68 h 150"/>
                <a:gd name="T16" fmla="*/ 0 w 150"/>
                <a:gd name="T17" fmla="*/ 83 h 150"/>
                <a:gd name="T18" fmla="*/ 3 w 150"/>
                <a:gd name="T19" fmla="*/ 98 h 150"/>
                <a:gd name="T20" fmla="*/ 9 w 150"/>
                <a:gd name="T21" fmla="*/ 111 h 150"/>
                <a:gd name="T22" fmla="*/ 17 w 150"/>
                <a:gd name="T23" fmla="*/ 122 h 150"/>
                <a:gd name="T24" fmla="*/ 27 w 150"/>
                <a:gd name="T25" fmla="*/ 133 h 150"/>
                <a:gd name="T26" fmla="*/ 39 w 150"/>
                <a:gd name="T27" fmla="*/ 142 h 150"/>
                <a:gd name="T28" fmla="*/ 52 w 150"/>
                <a:gd name="T29" fmla="*/ 147 h 150"/>
                <a:gd name="T30" fmla="*/ 67 w 150"/>
                <a:gd name="T31" fmla="*/ 150 h 150"/>
                <a:gd name="T32" fmla="*/ 82 w 150"/>
                <a:gd name="T33" fmla="*/ 150 h 150"/>
                <a:gd name="T34" fmla="*/ 97 w 150"/>
                <a:gd name="T35" fmla="*/ 147 h 150"/>
                <a:gd name="T36" fmla="*/ 110 w 150"/>
                <a:gd name="T37" fmla="*/ 142 h 150"/>
                <a:gd name="T38" fmla="*/ 122 w 150"/>
                <a:gd name="T39" fmla="*/ 133 h 150"/>
                <a:gd name="T40" fmla="*/ 133 w 150"/>
                <a:gd name="T41" fmla="*/ 122 h 150"/>
                <a:gd name="T42" fmla="*/ 140 w 150"/>
                <a:gd name="T43" fmla="*/ 111 h 150"/>
                <a:gd name="T44" fmla="*/ 147 w 150"/>
                <a:gd name="T45" fmla="*/ 98 h 150"/>
                <a:gd name="T46" fmla="*/ 150 w 150"/>
                <a:gd name="T47" fmla="*/ 83 h 150"/>
                <a:gd name="T48" fmla="*/ 150 w 150"/>
                <a:gd name="T49" fmla="*/ 68 h 150"/>
                <a:gd name="T50" fmla="*/ 147 w 150"/>
                <a:gd name="T51" fmla="*/ 53 h 150"/>
                <a:gd name="T52" fmla="*/ 140 w 150"/>
                <a:gd name="T53" fmla="*/ 40 h 150"/>
                <a:gd name="T54" fmla="*/ 133 w 150"/>
                <a:gd name="T55" fmla="*/ 27 h 150"/>
                <a:gd name="T56" fmla="*/ 122 w 150"/>
                <a:gd name="T57" fmla="*/ 17 h 150"/>
                <a:gd name="T58" fmla="*/ 110 w 150"/>
                <a:gd name="T59" fmla="*/ 9 h 150"/>
                <a:gd name="T60" fmla="*/ 97 w 150"/>
                <a:gd name="T61" fmla="*/ 3 h 150"/>
                <a:gd name="T62" fmla="*/ 82 w 150"/>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50">
                  <a:moveTo>
                    <a:pt x="75" y="0"/>
                  </a:moveTo>
                  <a:lnTo>
                    <a:pt x="67" y="0"/>
                  </a:lnTo>
                  <a:lnTo>
                    <a:pt x="60" y="1"/>
                  </a:lnTo>
                  <a:lnTo>
                    <a:pt x="52" y="3"/>
                  </a:lnTo>
                  <a:lnTo>
                    <a:pt x="46" y="6"/>
                  </a:lnTo>
                  <a:lnTo>
                    <a:pt x="39" y="9"/>
                  </a:lnTo>
                  <a:lnTo>
                    <a:pt x="33" y="13"/>
                  </a:lnTo>
                  <a:lnTo>
                    <a:pt x="27" y="17"/>
                  </a:lnTo>
                  <a:lnTo>
                    <a:pt x="21" y="22"/>
                  </a:lnTo>
                  <a:lnTo>
                    <a:pt x="17" y="27"/>
                  </a:lnTo>
                  <a:lnTo>
                    <a:pt x="13" y="33"/>
                  </a:lnTo>
                  <a:lnTo>
                    <a:pt x="9" y="40"/>
                  </a:lnTo>
                  <a:lnTo>
                    <a:pt x="5" y="46"/>
                  </a:lnTo>
                  <a:lnTo>
                    <a:pt x="3" y="53"/>
                  </a:lnTo>
                  <a:lnTo>
                    <a:pt x="1" y="60"/>
                  </a:lnTo>
                  <a:lnTo>
                    <a:pt x="0" y="68"/>
                  </a:lnTo>
                  <a:lnTo>
                    <a:pt x="0" y="75"/>
                  </a:lnTo>
                  <a:lnTo>
                    <a:pt x="0" y="83"/>
                  </a:lnTo>
                  <a:lnTo>
                    <a:pt x="1" y="90"/>
                  </a:lnTo>
                  <a:lnTo>
                    <a:pt x="3" y="98"/>
                  </a:lnTo>
                  <a:lnTo>
                    <a:pt x="5" y="104"/>
                  </a:lnTo>
                  <a:lnTo>
                    <a:pt x="9" y="111"/>
                  </a:lnTo>
                  <a:lnTo>
                    <a:pt x="13" y="117"/>
                  </a:lnTo>
                  <a:lnTo>
                    <a:pt x="17" y="122"/>
                  </a:lnTo>
                  <a:lnTo>
                    <a:pt x="21" y="128"/>
                  </a:lnTo>
                  <a:lnTo>
                    <a:pt x="27" y="133"/>
                  </a:lnTo>
                  <a:lnTo>
                    <a:pt x="33" y="137"/>
                  </a:lnTo>
                  <a:lnTo>
                    <a:pt x="39" y="142"/>
                  </a:lnTo>
                  <a:lnTo>
                    <a:pt x="46" y="145"/>
                  </a:lnTo>
                  <a:lnTo>
                    <a:pt x="52" y="147"/>
                  </a:lnTo>
                  <a:lnTo>
                    <a:pt x="60" y="149"/>
                  </a:lnTo>
                  <a:lnTo>
                    <a:pt x="67" y="150"/>
                  </a:lnTo>
                  <a:lnTo>
                    <a:pt x="75" y="150"/>
                  </a:lnTo>
                  <a:lnTo>
                    <a:pt x="82" y="150"/>
                  </a:lnTo>
                  <a:lnTo>
                    <a:pt x="90" y="149"/>
                  </a:lnTo>
                  <a:lnTo>
                    <a:pt x="97" y="147"/>
                  </a:lnTo>
                  <a:lnTo>
                    <a:pt x="104" y="145"/>
                  </a:lnTo>
                  <a:lnTo>
                    <a:pt x="110" y="142"/>
                  </a:lnTo>
                  <a:lnTo>
                    <a:pt x="117" y="137"/>
                  </a:lnTo>
                  <a:lnTo>
                    <a:pt x="122" y="133"/>
                  </a:lnTo>
                  <a:lnTo>
                    <a:pt x="128" y="128"/>
                  </a:lnTo>
                  <a:lnTo>
                    <a:pt x="133" y="122"/>
                  </a:lnTo>
                  <a:lnTo>
                    <a:pt x="137" y="117"/>
                  </a:lnTo>
                  <a:lnTo>
                    <a:pt x="140" y="111"/>
                  </a:lnTo>
                  <a:lnTo>
                    <a:pt x="144" y="104"/>
                  </a:lnTo>
                  <a:lnTo>
                    <a:pt x="147" y="98"/>
                  </a:lnTo>
                  <a:lnTo>
                    <a:pt x="148" y="90"/>
                  </a:lnTo>
                  <a:lnTo>
                    <a:pt x="150" y="83"/>
                  </a:lnTo>
                  <a:lnTo>
                    <a:pt x="150" y="75"/>
                  </a:lnTo>
                  <a:lnTo>
                    <a:pt x="150" y="68"/>
                  </a:lnTo>
                  <a:lnTo>
                    <a:pt x="148" y="60"/>
                  </a:lnTo>
                  <a:lnTo>
                    <a:pt x="147" y="53"/>
                  </a:lnTo>
                  <a:lnTo>
                    <a:pt x="144" y="46"/>
                  </a:lnTo>
                  <a:lnTo>
                    <a:pt x="140" y="40"/>
                  </a:lnTo>
                  <a:lnTo>
                    <a:pt x="137" y="33"/>
                  </a:lnTo>
                  <a:lnTo>
                    <a:pt x="133" y="27"/>
                  </a:lnTo>
                  <a:lnTo>
                    <a:pt x="128" y="22"/>
                  </a:lnTo>
                  <a:lnTo>
                    <a:pt x="122" y="17"/>
                  </a:lnTo>
                  <a:lnTo>
                    <a:pt x="117" y="13"/>
                  </a:lnTo>
                  <a:lnTo>
                    <a:pt x="110" y="9"/>
                  </a:lnTo>
                  <a:lnTo>
                    <a:pt x="104" y="6"/>
                  </a:lnTo>
                  <a:lnTo>
                    <a:pt x="97" y="3"/>
                  </a:lnTo>
                  <a:lnTo>
                    <a:pt x="90" y="1"/>
                  </a:lnTo>
                  <a:lnTo>
                    <a:pt x="82"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9" name="TextBox 88">
            <a:extLst>
              <a:ext uri="{FF2B5EF4-FFF2-40B4-BE49-F238E27FC236}">
                <a16:creationId xmlns:a16="http://schemas.microsoft.com/office/drawing/2014/main" id="{165C7E59-73BE-F241-A3F9-B0BEF4FBCD9C}"/>
              </a:ext>
            </a:extLst>
          </p:cNvPr>
          <p:cNvSpPr txBox="1"/>
          <p:nvPr/>
        </p:nvSpPr>
        <p:spPr>
          <a:xfrm>
            <a:off x="5469802" y="526271"/>
            <a:ext cx="2838552" cy="969496"/>
          </a:xfrm>
          <a:prstGeom prst="rect">
            <a:avLst/>
          </a:prstGeom>
          <a:noFill/>
          <a:ln w="6350">
            <a:noFill/>
            <a:prstDash val="dash"/>
          </a:ln>
        </p:spPr>
        <p:txBody>
          <a:bodyPr wrap="square" lIns="0" tIns="0" rIns="0" bIns="0" rtlCol="0" anchor="ctr">
            <a:spAutoFit/>
          </a:bodyPr>
          <a:lstStyle/>
          <a:p>
            <a:r>
              <a:rPr lang="en-US" altLang="zh-TW" sz="1050" dirty="0">
                <a:solidFill>
                  <a:schemeClr val="bg1"/>
                </a:solidFill>
                <a:latin typeface="Roboto Slab"/>
                <a:ea typeface="Roboto Slab"/>
                <a:cs typeface="Roboto Slab"/>
                <a:sym typeface="Roboto Slab"/>
              </a:rPr>
              <a:t>For mobile, it would be wise to do one of two things (or both):</a:t>
            </a:r>
          </a:p>
          <a:p>
            <a:pPr marL="228600" indent="-228600">
              <a:buClrTx/>
              <a:buAutoNum type="arabicParenBoth"/>
            </a:pPr>
            <a:r>
              <a:rPr lang="en-US" altLang="zh-TW" sz="1050" dirty="0">
                <a:solidFill>
                  <a:schemeClr val="bg1"/>
                </a:solidFill>
                <a:latin typeface="Roboto Slab"/>
                <a:ea typeface="Roboto Slab"/>
                <a:cs typeface="Roboto Slab"/>
                <a:sym typeface="Roboto Slab"/>
              </a:rPr>
              <a:t>Aim your primary focus to Apple users, as iOS returns significantly more revenue</a:t>
            </a:r>
          </a:p>
          <a:p>
            <a:pPr marL="228600" indent="-228600">
              <a:buClr>
                <a:schemeClr val="bg1"/>
              </a:buClr>
              <a:buFont typeface="Arial"/>
              <a:buAutoNum type="arabicParenBoth"/>
            </a:pPr>
            <a:r>
              <a:rPr lang="en-US" altLang="zh-TW" sz="1050" dirty="0">
                <a:solidFill>
                  <a:schemeClr val="bg1"/>
                </a:solidFill>
                <a:latin typeface="Roboto Slab"/>
                <a:ea typeface="Roboto Slab"/>
                <a:cs typeface="Roboto Slab"/>
                <a:sym typeface="Roboto Slab"/>
              </a:rPr>
              <a:t>Increase marketing for Android users, in order to hopefully increase revenue</a:t>
            </a:r>
            <a:r>
              <a:rPr lang="en-US" altLang="zh-TW" sz="1050" dirty="0">
                <a:solidFill>
                  <a:srgbClr val="FFFFFF"/>
                </a:solidFill>
                <a:latin typeface="Roboto Slab"/>
                <a:ea typeface="Roboto Slab"/>
                <a:cs typeface="Roboto Slab"/>
                <a:sym typeface="Roboto Slab"/>
              </a:rPr>
              <a:t>.</a:t>
            </a:r>
            <a:r>
              <a:rPr lang="en-US" sz="1050" dirty="0">
                <a:solidFill>
                  <a:schemeClr val="tx1">
                    <a:lumMod val="75000"/>
                    <a:lumOff val="25000"/>
                  </a:schemeClr>
                </a:solidFill>
              </a:rPr>
              <a:t> </a:t>
            </a:r>
          </a:p>
        </p:txBody>
      </p:sp>
      <p:grpSp>
        <p:nvGrpSpPr>
          <p:cNvPr id="90" name="Group 89">
            <a:extLst>
              <a:ext uri="{FF2B5EF4-FFF2-40B4-BE49-F238E27FC236}">
                <a16:creationId xmlns:a16="http://schemas.microsoft.com/office/drawing/2014/main" id="{FAFE389B-FE7A-6249-84C5-48872D68482F}"/>
              </a:ext>
            </a:extLst>
          </p:cNvPr>
          <p:cNvGrpSpPr/>
          <p:nvPr/>
        </p:nvGrpSpPr>
        <p:grpSpPr>
          <a:xfrm>
            <a:off x="2295552" y="3740761"/>
            <a:ext cx="280987" cy="280988"/>
            <a:chOff x="11606213" y="5354638"/>
            <a:chExt cx="280987" cy="280988"/>
          </a:xfrm>
          <a:solidFill>
            <a:schemeClr val="bg1"/>
          </a:solidFill>
        </p:grpSpPr>
        <p:sp>
          <p:nvSpPr>
            <p:cNvPr id="91" name="Freeform 3448">
              <a:extLst>
                <a:ext uri="{FF2B5EF4-FFF2-40B4-BE49-F238E27FC236}">
                  <a16:creationId xmlns:a16="http://schemas.microsoft.com/office/drawing/2014/main" id="{EF75C98D-137B-9049-BEF3-9200518D05D5}"/>
                </a:ext>
              </a:extLst>
            </p:cNvPr>
            <p:cNvSpPr>
              <a:spLocks/>
            </p:cNvSpPr>
            <p:nvPr/>
          </p:nvSpPr>
          <p:spPr bwMode="auto">
            <a:xfrm>
              <a:off x="11606213" y="5392738"/>
              <a:ext cx="128587" cy="90488"/>
            </a:xfrm>
            <a:custGeom>
              <a:avLst/>
              <a:gdLst>
                <a:gd name="T0" fmla="*/ 325 w 325"/>
                <a:gd name="T1" fmla="*/ 206 h 230"/>
                <a:gd name="T2" fmla="*/ 324 w 325"/>
                <a:gd name="T3" fmla="*/ 197 h 230"/>
                <a:gd name="T4" fmla="*/ 321 w 325"/>
                <a:gd name="T5" fmla="*/ 189 h 230"/>
                <a:gd name="T6" fmla="*/ 319 w 325"/>
                <a:gd name="T7" fmla="*/ 181 h 230"/>
                <a:gd name="T8" fmla="*/ 315 w 325"/>
                <a:gd name="T9" fmla="*/ 173 h 230"/>
                <a:gd name="T10" fmla="*/ 310 w 325"/>
                <a:gd name="T11" fmla="*/ 167 h 230"/>
                <a:gd name="T12" fmla="*/ 303 w 325"/>
                <a:gd name="T13" fmla="*/ 162 h 230"/>
                <a:gd name="T14" fmla="*/ 297 w 325"/>
                <a:gd name="T15" fmla="*/ 158 h 230"/>
                <a:gd name="T16" fmla="*/ 289 w 325"/>
                <a:gd name="T17" fmla="*/ 154 h 230"/>
                <a:gd name="T18" fmla="*/ 216 w 325"/>
                <a:gd name="T19" fmla="*/ 136 h 230"/>
                <a:gd name="T20" fmla="*/ 216 w 325"/>
                <a:gd name="T21" fmla="*/ 112 h 230"/>
                <a:gd name="T22" fmla="*/ 226 w 325"/>
                <a:gd name="T23" fmla="*/ 104 h 230"/>
                <a:gd name="T24" fmla="*/ 236 w 325"/>
                <a:gd name="T25" fmla="*/ 95 h 230"/>
                <a:gd name="T26" fmla="*/ 244 w 325"/>
                <a:gd name="T27" fmla="*/ 85 h 230"/>
                <a:gd name="T28" fmla="*/ 252 w 325"/>
                <a:gd name="T29" fmla="*/ 73 h 230"/>
                <a:gd name="T30" fmla="*/ 258 w 325"/>
                <a:gd name="T31" fmla="*/ 60 h 230"/>
                <a:gd name="T32" fmla="*/ 262 w 325"/>
                <a:gd name="T33" fmla="*/ 48 h 230"/>
                <a:gd name="T34" fmla="*/ 265 w 325"/>
                <a:gd name="T35" fmla="*/ 33 h 230"/>
                <a:gd name="T36" fmla="*/ 266 w 325"/>
                <a:gd name="T37" fmla="*/ 19 h 230"/>
                <a:gd name="T38" fmla="*/ 254 w 325"/>
                <a:gd name="T39" fmla="*/ 22 h 230"/>
                <a:gd name="T40" fmla="*/ 243 w 325"/>
                <a:gd name="T41" fmla="*/ 22 h 230"/>
                <a:gd name="T42" fmla="*/ 234 w 325"/>
                <a:gd name="T43" fmla="*/ 22 h 230"/>
                <a:gd name="T44" fmla="*/ 225 w 325"/>
                <a:gd name="T45" fmla="*/ 21 h 230"/>
                <a:gd name="T46" fmla="*/ 209 w 325"/>
                <a:gd name="T47" fmla="*/ 18 h 230"/>
                <a:gd name="T48" fmla="*/ 197 w 325"/>
                <a:gd name="T49" fmla="*/ 13 h 230"/>
                <a:gd name="T50" fmla="*/ 186 w 325"/>
                <a:gd name="T51" fmla="*/ 8 h 230"/>
                <a:gd name="T52" fmla="*/ 177 w 325"/>
                <a:gd name="T53" fmla="*/ 0 h 230"/>
                <a:gd name="T54" fmla="*/ 171 w 325"/>
                <a:gd name="T55" fmla="*/ 4 h 230"/>
                <a:gd name="T56" fmla="*/ 163 w 325"/>
                <a:gd name="T57" fmla="*/ 6 h 230"/>
                <a:gd name="T58" fmla="*/ 157 w 325"/>
                <a:gd name="T59" fmla="*/ 10 h 230"/>
                <a:gd name="T60" fmla="*/ 149 w 325"/>
                <a:gd name="T61" fmla="*/ 12 h 230"/>
                <a:gd name="T62" fmla="*/ 134 w 325"/>
                <a:gd name="T63" fmla="*/ 14 h 230"/>
                <a:gd name="T64" fmla="*/ 117 w 325"/>
                <a:gd name="T65" fmla="*/ 15 h 230"/>
                <a:gd name="T66" fmla="*/ 102 w 325"/>
                <a:gd name="T67" fmla="*/ 15 h 230"/>
                <a:gd name="T68" fmla="*/ 87 w 325"/>
                <a:gd name="T69" fmla="*/ 13 h 230"/>
                <a:gd name="T70" fmla="*/ 73 w 325"/>
                <a:gd name="T71" fmla="*/ 9 h 230"/>
                <a:gd name="T72" fmla="*/ 62 w 325"/>
                <a:gd name="T73" fmla="*/ 4 h 230"/>
                <a:gd name="T74" fmla="*/ 60 w 325"/>
                <a:gd name="T75" fmla="*/ 10 h 230"/>
                <a:gd name="T76" fmla="*/ 60 w 325"/>
                <a:gd name="T77" fmla="*/ 17 h 230"/>
                <a:gd name="T78" fmla="*/ 62 w 325"/>
                <a:gd name="T79" fmla="*/ 31 h 230"/>
                <a:gd name="T80" fmla="*/ 64 w 325"/>
                <a:gd name="T81" fmla="*/ 45 h 230"/>
                <a:gd name="T82" fmla="*/ 68 w 325"/>
                <a:gd name="T83" fmla="*/ 58 h 230"/>
                <a:gd name="T84" fmla="*/ 73 w 325"/>
                <a:gd name="T85" fmla="*/ 71 h 230"/>
                <a:gd name="T86" fmla="*/ 81 w 325"/>
                <a:gd name="T87" fmla="*/ 82 h 230"/>
                <a:gd name="T88" fmla="*/ 89 w 325"/>
                <a:gd name="T89" fmla="*/ 93 h 230"/>
                <a:gd name="T90" fmla="*/ 98 w 325"/>
                <a:gd name="T91" fmla="*/ 102 h 230"/>
                <a:gd name="T92" fmla="*/ 108 w 325"/>
                <a:gd name="T93" fmla="*/ 109 h 230"/>
                <a:gd name="T94" fmla="*/ 108 w 325"/>
                <a:gd name="T95" fmla="*/ 136 h 230"/>
                <a:gd name="T96" fmla="*/ 37 w 325"/>
                <a:gd name="T97" fmla="*/ 155 h 230"/>
                <a:gd name="T98" fmla="*/ 30 w 325"/>
                <a:gd name="T99" fmla="*/ 158 h 230"/>
                <a:gd name="T100" fmla="*/ 23 w 325"/>
                <a:gd name="T101" fmla="*/ 162 h 230"/>
                <a:gd name="T102" fmla="*/ 17 w 325"/>
                <a:gd name="T103" fmla="*/ 167 h 230"/>
                <a:gd name="T104" fmla="*/ 10 w 325"/>
                <a:gd name="T105" fmla="*/ 173 h 230"/>
                <a:gd name="T106" fmla="*/ 7 w 325"/>
                <a:gd name="T107" fmla="*/ 181 h 230"/>
                <a:gd name="T108" fmla="*/ 3 w 325"/>
                <a:gd name="T109" fmla="*/ 189 h 230"/>
                <a:gd name="T110" fmla="*/ 0 w 325"/>
                <a:gd name="T111" fmla="*/ 197 h 230"/>
                <a:gd name="T112" fmla="*/ 0 w 325"/>
                <a:gd name="T113" fmla="*/ 206 h 230"/>
                <a:gd name="T114" fmla="*/ 0 w 325"/>
                <a:gd name="T115" fmla="*/ 230 h 230"/>
                <a:gd name="T116" fmla="*/ 325 w 325"/>
                <a:gd name="T117" fmla="*/ 230 h 230"/>
                <a:gd name="T118" fmla="*/ 325 w 325"/>
                <a:gd name="T119" fmla="*/ 20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230">
                  <a:moveTo>
                    <a:pt x="325" y="206"/>
                  </a:moveTo>
                  <a:lnTo>
                    <a:pt x="324" y="197"/>
                  </a:lnTo>
                  <a:lnTo>
                    <a:pt x="321" y="189"/>
                  </a:lnTo>
                  <a:lnTo>
                    <a:pt x="319" y="181"/>
                  </a:lnTo>
                  <a:lnTo>
                    <a:pt x="315" y="173"/>
                  </a:lnTo>
                  <a:lnTo>
                    <a:pt x="310" y="167"/>
                  </a:lnTo>
                  <a:lnTo>
                    <a:pt x="303" y="162"/>
                  </a:lnTo>
                  <a:lnTo>
                    <a:pt x="297" y="158"/>
                  </a:lnTo>
                  <a:lnTo>
                    <a:pt x="289" y="154"/>
                  </a:lnTo>
                  <a:lnTo>
                    <a:pt x="216" y="136"/>
                  </a:lnTo>
                  <a:lnTo>
                    <a:pt x="216" y="112"/>
                  </a:lnTo>
                  <a:lnTo>
                    <a:pt x="226" y="104"/>
                  </a:lnTo>
                  <a:lnTo>
                    <a:pt x="236" y="95"/>
                  </a:lnTo>
                  <a:lnTo>
                    <a:pt x="244" y="85"/>
                  </a:lnTo>
                  <a:lnTo>
                    <a:pt x="252" y="73"/>
                  </a:lnTo>
                  <a:lnTo>
                    <a:pt x="258" y="60"/>
                  </a:lnTo>
                  <a:lnTo>
                    <a:pt x="262" y="48"/>
                  </a:lnTo>
                  <a:lnTo>
                    <a:pt x="265" y="33"/>
                  </a:lnTo>
                  <a:lnTo>
                    <a:pt x="266" y="19"/>
                  </a:lnTo>
                  <a:lnTo>
                    <a:pt x="254" y="22"/>
                  </a:lnTo>
                  <a:lnTo>
                    <a:pt x="243" y="22"/>
                  </a:lnTo>
                  <a:lnTo>
                    <a:pt x="234" y="22"/>
                  </a:lnTo>
                  <a:lnTo>
                    <a:pt x="225" y="21"/>
                  </a:lnTo>
                  <a:lnTo>
                    <a:pt x="209" y="18"/>
                  </a:lnTo>
                  <a:lnTo>
                    <a:pt x="197" y="13"/>
                  </a:lnTo>
                  <a:lnTo>
                    <a:pt x="186" y="8"/>
                  </a:lnTo>
                  <a:lnTo>
                    <a:pt x="177" y="0"/>
                  </a:lnTo>
                  <a:lnTo>
                    <a:pt x="171" y="4"/>
                  </a:lnTo>
                  <a:lnTo>
                    <a:pt x="163" y="6"/>
                  </a:lnTo>
                  <a:lnTo>
                    <a:pt x="157" y="10"/>
                  </a:lnTo>
                  <a:lnTo>
                    <a:pt x="149" y="12"/>
                  </a:lnTo>
                  <a:lnTo>
                    <a:pt x="134" y="14"/>
                  </a:lnTo>
                  <a:lnTo>
                    <a:pt x="117" y="15"/>
                  </a:lnTo>
                  <a:lnTo>
                    <a:pt x="102" y="15"/>
                  </a:lnTo>
                  <a:lnTo>
                    <a:pt x="87" y="13"/>
                  </a:lnTo>
                  <a:lnTo>
                    <a:pt x="73" y="9"/>
                  </a:lnTo>
                  <a:lnTo>
                    <a:pt x="62" y="4"/>
                  </a:lnTo>
                  <a:lnTo>
                    <a:pt x="60" y="10"/>
                  </a:lnTo>
                  <a:lnTo>
                    <a:pt x="60" y="17"/>
                  </a:lnTo>
                  <a:lnTo>
                    <a:pt x="62" y="31"/>
                  </a:lnTo>
                  <a:lnTo>
                    <a:pt x="64" y="45"/>
                  </a:lnTo>
                  <a:lnTo>
                    <a:pt x="68" y="58"/>
                  </a:lnTo>
                  <a:lnTo>
                    <a:pt x="73" y="71"/>
                  </a:lnTo>
                  <a:lnTo>
                    <a:pt x="81" y="82"/>
                  </a:lnTo>
                  <a:lnTo>
                    <a:pt x="89" y="93"/>
                  </a:lnTo>
                  <a:lnTo>
                    <a:pt x="98" y="102"/>
                  </a:lnTo>
                  <a:lnTo>
                    <a:pt x="108" y="109"/>
                  </a:lnTo>
                  <a:lnTo>
                    <a:pt x="108" y="136"/>
                  </a:lnTo>
                  <a:lnTo>
                    <a:pt x="37" y="155"/>
                  </a:lnTo>
                  <a:lnTo>
                    <a:pt x="30" y="158"/>
                  </a:lnTo>
                  <a:lnTo>
                    <a:pt x="23" y="162"/>
                  </a:lnTo>
                  <a:lnTo>
                    <a:pt x="17" y="167"/>
                  </a:lnTo>
                  <a:lnTo>
                    <a:pt x="10" y="173"/>
                  </a:lnTo>
                  <a:lnTo>
                    <a:pt x="7" y="181"/>
                  </a:lnTo>
                  <a:lnTo>
                    <a:pt x="3" y="189"/>
                  </a:lnTo>
                  <a:lnTo>
                    <a:pt x="0" y="197"/>
                  </a:lnTo>
                  <a:lnTo>
                    <a:pt x="0" y="206"/>
                  </a:lnTo>
                  <a:lnTo>
                    <a:pt x="0" y="230"/>
                  </a:lnTo>
                  <a:lnTo>
                    <a:pt x="325" y="230"/>
                  </a:lnTo>
                  <a:lnTo>
                    <a:pt x="325"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449">
              <a:extLst>
                <a:ext uri="{FF2B5EF4-FFF2-40B4-BE49-F238E27FC236}">
                  <a16:creationId xmlns:a16="http://schemas.microsoft.com/office/drawing/2014/main" id="{3422077E-16AE-5A42-A372-BE7E9725740A}"/>
                </a:ext>
              </a:extLst>
            </p:cNvPr>
            <p:cNvSpPr>
              <a:spLocks/>
            </p:cNvSpPr>
            <p:nvPr/>
          </p:nvSpPr>
          <p:spPr bwMode="auto">
            <a:xfrm>
              <a:off x="11631613" y="5354638"/>
              <a:ext cx="79375" cy="36513"/>
            </a:xfrm>
            <a:custGeom>
              <a:avLst/>
              <a:gdLst>
                <a:gd name="T0" fmla="*/ 104 w 199"/>
                <a:gd name="T1" fmla="*/ 69 h 92"/>
                <a:gd name="T2" fmla="*/ 109 w 199"/>
                <a:gd name="T3" fmla="*/ 67 h 92"/>
                <a:gd name="T4" fmla="*/ 114 w 199"/>
                <a:gd name="T5" fmla="*/ 66 h 92"/>
                <a:gd name="T6" fmla="*/ 116 w 199"/>
                <a:gd name="T7" fmla="*/ 67 h 92"/>
                <a:gd name="T8" fmla="*/ 119 w 199"/>
                <a:gd name="T9" fmla="*/ 68 h 92"/>
                <a:gd name="T10" fmla="*/ 122 w 199"/>
                <a:gd name="T11" fmla="*/ 69 h 92"/>
                <a:gd name="T12" fmla="*/ 123 w 199"/>
                <a:gd name="T13" fmla="*/ 72 h 92"/>
                <a:gd name="T14" fmla="*/ 125 w 199"/>
                <a:gd name="T15" fmla="*/ 76 h 92"/>
                <a:gd name="T16" fmla="*/ 129 w 199"/>
                <a:gd name="T17" fmla="*/ 78 h 92"/>
                <a:gd name="T18" fmla="*/ 133 w 199"/>
                <a:gd name="T19" fmla="*/ 82 h 92"/>
                <a:gd name="T20" fmla="*/ 137 w 199"/>
                <a:gd name="T21" fmla="*/ 85 h 92"/>
                <a:gd name="T22" fmla="*/ 149 w 199"/>
                <a:gd name="T23" fmla="*/ 89 h 92"/>
                <a:gd name="T24" fmla="*/ 161 w 199"/>
                <a:gd name="T25" fmla="*/ 92 h 92"/>
                <a:gd name="T26" fmla="*/ 173 w 199"/>
                <a:gd name="T27" fmla="*/ 92 h 92"/>
                <a:gd name="T28" fmla="*/ 183 w 199"/>
                <a:gd name="T29" fmla="*/ 92 h 92"/>
                <a:gd name="T30" fmla="*/ 192 w 199"/>
                <a:gd name="T31" fmla="*/ 91 h 92"/>
                <a:gd name="T32" fmla="*/ 199 w 199"/>
                <a:gd name="T33" fmla="*/ 90 h 92"/>
                <a:gd name="T34" fmla="*/ 196 w 199"/>
                <a:gd name="T35" fmla="*/ 80 h 92"/>
                <a:gd name="T36" fmla="*/ 194 w 199"/>
                <a:gd name="T37" fmla="*/ 71 h 92"/>
                <a:gd name="T38" fmla="*/ 190 w 199"/>
                <a:gd name="T39" fmla="*/ 63 h 92"/>
                <a:gd name="T40" fmla="*/ 186 w 199"/>
                <a:gd name="T41" fmla="*/ 54 h 92"/>
                <a:gd name="T42" fmla="*/ 181 w 199"/>
                <a:gd name="T43" fmla="*/ 46 h 92"/>
                <a:gd name="T44" fmla="*/ 176 w 199"/>
                <a:gd name="T45" fmla="*/ 39 h 92"/>
                <a:gd name="T46" fmla="*/ 169 w 199"/>
                <a:gd name="T47" fmla="*/ 32 h 92"/>
                <a:gd name="T48" fmla="*/ 163 w 199"/>
                <a:gd name="T49" fmla="*/ 26 h 92"/>
                <a:gd name="T50" fmla="*/ 156 w 199"/>
                <a:gd name="T51" fmla="*/ 21 h 92"/>
                <a:gd name="T52" fmla="*/ 149 w 199"/>
                <a:gd name="T53" fmla="*/ 15 h 92"/>
                <a:gd name="T54" fmla="*/ 141 w 199"/>
                <a:gd name="T55" fmla="*/ 10 h 92"/>
                <a:gd name="T56" fmla="*/ 133 w 199"/>
                <a:gd name="T57" fmla="*/ 6 h 92"/>
                <a:gd name="T58" fmla="*/ 124 w 199"/>
                <a:gd name="T59" fmla="*/ 4 h 92"/>
                <a:gd name="T60" fmla="*/ 115 w 199"/>
                <a:gd name="T61" fmla="*/ 1 h 92"/>
                <a:gd name="T62" fmla="*/ 106 w 199"/>
                <a:gd name="T63" fmla="*/ 0 h 92"/>
                <a:gd name="T64" fmla="*/ 97 w 199"/>
                <a:gd name="T65" fmla="*/ 0 h 92"/>
                <a:gd name="T66" fmla="*/ 89 w 199"/>
                <a:gd name="T67" fmla="*/ 0 h 92"/>
                <a:gd name="T68" fmla="*/ 81 w 199"/>
                <a:gd name="T69" fmla="*/ 1 h 92"/>
                <a:gd name="T70" fmla="*/ 73 w 199"/>
                <a:gd name="T71" fmla="*/ 4 h 92"/>
                <a:gd name="T72" fmla="*/ 65 w 199"/>
                <a:gd name="T73" fmla="*/ 5 h 92"/>
                <a:gd name="T74" fmla="*/ 57 w 199"/>
                <a:gd name="T75" fmla="*/ 9 h 92"/>
                <a:gd name="T76" fmla="*/ 51 w 199"/>
                <a:gd name="T77" fmla="*/ 13 h 92"/>
                <a:gd name="T78" fmla="*/ 43 w 199"/>
                <a:gd name="T79" fmla="*/ 17 h 92"/>
                <a:gd name="T80" fmla="*/ 37 w 199"/>
                <a:gd name="T81" fmla="*/ 22 h 92"/>
                <a:gd name="T82" fmla="*/ 25 w 199"/>
                <a:gd name="T83" fmla="*/ 32 h 92"/>
                <a:gd name="T84" fmla="*/ 15 w 199"/>
                <a:gd name="T85" fmla="*/ 45 h 92"/>
                <a:gd name="T86" fmla="*/ 6 w 199"/>
                <a:gd name="T87" fmla="*/ 60 h 92"/>
                <a:gd name="T88" fmla="*/ 0 w 199"/>
                <a:gd name="T89" fmla="*/ 76 h 92"/>
                <a:gd name="T90" fmla="*/ 1 w 199"/>
                <a:gd name="T91" fmla="*/ 75 h 92"/>
                <a:gd name="T92" fmla="*/ 10 w 199"/>
                <a:gd name="T93" fmla="*/ 80 h 92"/>
                <a:gd name="T94" fmla="*/ 21 w 199"/>
                <a:gd name="T95" fmla="*/ 84 h 92"/>
                <a:gd name="T96" fmla="*/ 36 w 199"/>
                <a:gd name="T97" fmla="*/ 86 h 92"/>
                <a:gd name="T98" fmla="*/ 50 w 199"/>
                <a:gd name="T99" fmla="*/ 87 h 92"/>
                <a:gd name="T100" fmla="*/ 65 w 199"/>
                <a:gd name="T101" fmla="*/ 86 h 92"/>
                <a:gd name="T102" fmla="*/ 79 w 199"/>
                <a:gd name="T103" fmla="*/ 84 h 92"/>
                <a:gd name="T104" fmla="*/ 87 w 199"/>
                <a:gd name="T105" fmla="*/ 81 h 92"/>
                <a:gd name="T106" fmla="*/ 93 w 199"/>
                <a:gd name="T107" fmla="*/ 77 h 92"/>
                <a:gd name="T108" fmla="*/ 98 w 199"/>
                <a:gd name="T109" fmla="*/ 75 h 92"/>
                <a:gd name="T110" fmla="*/ 104 w 199"/>
                <a:gd name="T111"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9" h="92">
                  <a:moveTo>
                    <a:pt x="104" y="69"/>
                  </a:moveTo>
                  <a:lnTo>
                    <a:pt x="109" y="67"/>
                  </a:lnTo>
                  <a:lnTo>
                    <a:pt x="114" y="66"/>
                  </a:lnTo>
                  <a:lnTo>
                    <a:pt x="116" y="67"/>
                  </a:lnTo>
                  <a:lnTo>
                    <a:pt x="119" y="68"/>
                  </a:lnTo>
                  <a:lnTo>
                    <a:pt x="122" y="69"/>
                  </a:lnTo>
                  <a:lnTo>
                    <a:pt x="123" y="72"/>
                  </a:lnTo>
                  <a:lnTo>
                    <a:pt x="125" y="76"/>
                  </a:lnTo>
                  <a:lnTo>
                    <a:pt x="129" y="78"/>
                  </a:lnTo>
                  <a:lnTo>
                    <a:pt x="133" y="82"/>
                  </a:lnTo>
                  <a:lnTo>
                    <a:pt x="137" y="85"/>
                  </a:lnTo>
                  <a:lnTo>
                    <a:pt x="149" y="89"/>
                  </a:lnTo>
                  <a:lnTo>
                    <a:pt x="161" y="92"/>
                  </a:lnTo>
                  <a:lnTo>
                    <a:pt x="173" y="92"/>
                  </a:lnTo>
                  <a:lnTo>
                    <a:pt x="183" y="92"/>
                  </a:lnTo>
                  <a:lnTo>
                    <a:pt x="192" y="91"/>
                  </a:lnTo>
                  <a:lnTo>
                    <a:pt x="199" y="90"/>
                  </a:lnTo>
                  <a:lnTo>
                    <a:pt x="196" y="80"/>
                  </a:lnTo>
                  <a:lnTo>
                    <a:pt x="194" y="71"/>
                  </a:lnTo>
                  <a:lnTo>
                    <a:pt x="190" y="63"/>
                  </a:lnTo>
                  <a:lnTo>
                    <a:pt x="186" y="54"/>
                  </a:lnTo>
                  <a:lnTo>
                    <a:pt x="181" y="46"/>
                  </a:lnTo>
                  <a:lnTo>
                    <a:pt x="176" y="39"/>
                  </a:lnTo>
                  <a:lnTo>
                    <a:pt x="169" y="32"/>
                  </a:lnTo>
                  <a:lnTo>
                    <a:pt x="163" y="26"/>
                  </a:lnTo>
                  <a:lnTo>
                    <a:pt x="156" y="21"/>
                  </a:lnTo>
                  <a:lnTo>
                    <a:pt x="149" y="15"/>
                  </a:lnTo>
                  <a:lnTo>
                    <a:pt x="141" y="10"/>
                  </a:lnTo>
                  <a:lnTo>
                    <a:pt x="133" y="6"/>
                  </a:lnTo>
                  <a:lnTo>
                    <a:pt x="124" y="4"/>
                  </a:lnTo>
                  <a:lnTo>
                    <a:pt x="115" y="1"/>
                  </a:lnTo>
                  <a:lnTo>
                    <a:pt x="106" y="0"/>
                  </a:lnTo>
                  <a:lnTo>
                    <a:pt x="97" y="0"/>
                  </a:lnTo>
                  <a:lnTo>
                    <a:pt x="89" y="0"/>
                  </a:lnTo>
                  <a:lnTo>
                    <a:pt x="81" y="1"/>
                  </a:lnTo>
                  <a:lnTo>
                    <a:pt x="73" y="4"/>
                  </a:lnTo>
                  <a:lnTo>
                    <a:pt x="65" y="5"/>
                  </a:lnTo>
                  <a:lnTo>
                    <a:pt x="57" y="9"/>
                  </a:lnTo>
                  <a:lnTo>
                    <a:pt x="51" y="13"/>
                  </a:lnTo>
                  <a:lnTo>
                    <a:pt x="43" y="17"/>
                  </a:lnTo>
                  <a:lnTo>
                    <a:pt x="37" y="22"/>
                  </a:lnTo>
                  <a:lnTo>
                    <a:pt x="25" y="32"/>
                  </a:lnTo>
                  <a:lnTo>
                    <a:pt x="15" y="45"/>
                  </a:lnTo>
                  <a:lnTo>
                    <a:pt x="6" y="60"/>
                  </a:lnTo>
                  <a:lnTo>
                    <a:pt x="0" y="76"/>
                  </a:lnTo>
                  <a:lnTo>
                    <a:pt x="1" y="75"/>
                  </a:lnTo>
                  <a:lnTo>
                    <a:pt x="10" y="80"/>
                  </a:lnTo>
                  <a:lnTo>
                    <a:pt x="21" y="84"/>
                  </a:lnTo>
                  <a:lnTo>
                    <a:pt x="36" y="86"/>
                  </a:lnTo>
                  <a:lnTo>
                    <a:pt x="50" y="87"/>
                  </a:lnTo>
                  <a:lnTo>
                    <a:pt x="65" y="86"/>
                  </a:lnTo>
                  <a:lnTo>
                    <a:pt x="79" y="84"/>
                  </a:lnTo>
                  <a:lnTo>
                    <a:pt x="87" y="81"/>
                  </a:lnTo>
                  <a:lnTo>
                    <a:pt x="93" y="77"/>
                  </a:lnTo>
                  <a:lnTo>
                    <a:pt x="98" y="75"/>
                  </a:lnTo>
                  <a:lnTo>
                    <a:pt x="104"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450">
              <a:extLst>
                <a:ext uri="{FF2B5EF4-FFF2-40B4-BE49-F238E27FC236}">
                  <a16:creationId xmlns:a16="http://schemas.microsoft.com/office/drawing/2014/main" id="{B30CA5B1-B36F-FB4A-8087-4E473AC4DE3B}"/>
                </a:ext>
              </a:extLst>
            </p:cNvPr>
            <p:cNvSpPr>
              <a:spLocks/>
            </p:cNvSpPr>
            <p:nvPr/>
          </p:nvSpPr>
          <p:spPr bwMode="auto">
            <a:xfrm>
              <a:off x="11758613" y="5392738"/>
              <a:ext cx="128587" cy="90488"/>
            </a:xfrm>
            <a:custGeom>
              <a:avLst/>
              <a:gdLst>
                <a:gd name="T0" fmla="*/ 289 w 325"/>
                <a:gd name="T1" fmla="*/ 154 h 230"/>
                <a:gd name="T2" fmla="*/ 217 w 325"/>
                <a:gd name="T3" fmla="*/ 136 h 230"/>
                <a:gd name="T4" fmla="*/ 217 w 325"/>
                <a:gd name="T5" fmla="*/ 112 h 230"/>
                <a:gd name="T6" fmla="*/ 227 w 325"/>
                <a:gd name="T7" fmla="*/ 104 h 230"/>
                <a:gd name="T8" fmla="*/ 236 w 325"/>
                <a:gd name="T9" fmla="*/ 95 h 230"/>
                <a:gd name="T10" fmla="*/ 245 w 325"/>
                <a:gd name="T11" fmla="*/ 85 h 230"/>
                <a:gd name="T12" fmla="*/ 252 w 325"/>
                <a:gd name="T13" fmla="*/ 73 h 230"/>
                <a:gd name="T14" fmla="*/ 258 w 325"/>
                <a:gd name="T15" fmla="*/ 60 h 230"/>
                <a:gd name="T16" fmla="*/ 263 w 325"/>
                <a:gd name="T17" fmla="*/ 48 h 230"/>
                <a:gd name="T18" fmla="*/ 266 w 325"/>
                <a:gd name="T19" fmla="*/ 33 h 230"/>
                <a:gd name="T20" fmla="*/ 267 w 325"/>
                <a:gd name="T21" fmla="*/ 19 h 230"/>
                <a:gd name="T22" fmla="*/ 256 w 325"/>
                <a:gd name="T23" fmla="*/ 22 h 230"/>
                <a:gd name="T24" fmla="*/ 243 w 325"/>
                <a:gd name="T25" fmla="*/ 22 h 230"/>
                <a:gd name="T26" fmla="*/ 234 w 325"/>
                <a:gd name="T27" fmla="*/ 22 h 230"/>
                <a:gd name="T28" fmla="*/ 225 w 325"/>
                <a:gd name="T29" fmla="*/ 21 h 230"/>
                <a:gd name="T30" fmla="*/ 211 w 325"/>
                <a:gd name="T31" fmla="*/ 18 h 230"/>
                <a:gd name="T32" fmla="*/ 198 w 325"/>
                <a:gd name="T33" fmla="*/ 13 h 230"/>
                <a:gd name="T34" fmla="*/ 186 w 325"/>
                <a:gd name="T35" fmla="*/ 8 h 230"/>
                <a:gd name="T36" fmla="*/ 177 w 325"/>
                <a:gd name="T37" fmla="*/ 0 h 230"/>
                <a:gd name="T38" fmla="*/ 171 w 325"/>
                <a:gd name="T39" fmla="*/ 4 h 230"/>
                <a:gd name="T40" fmla="*/ 164 w 325"/>
                <a:gd name="T41" fmla="*/ 6 h 230"/>
                <a:gd name="T42" fmla="*/ 157 w 325"/>
                <a:gd name="T43" fmla="*/ 10 h 230"/>
                <a:gd name="T44" fmla="*/ 149 w 325"/>
                <a:gd name="T45" fmla="*/ 12 h 230"/>
                <a:gd name="T46" fmla="*/ 134 w 325"/>
                <a:gd name="T47" fmla="*/ 14 h 230"/>
                <a:gd name="T48" fmla="*/ 118 w 325"/>
                <a:gd name="T49" fmla="*/ 15 h 230"/>
                <a:gd name="T50" fmla="*/ 103 w 325"/>
                <a:gd name="T51" fmla="*/ 15 h 230"/>
                <a:gd name="T52" fmla="*/ 87 w 325"/>
                <a:gd name="T53" fmla="*/ 13 h 230"/>
                <a:gd name="T54" fmla="*/ 73 w 325"/>
                <a:gd name="T55" fmla="*/ 9 h 230"/>
                <a:gd name="T56" fmla="*/ 62 w 325"/>
                <a:gd name="T57" fmla="*/ 4 h 230"/>
                <a:gd name="T58" fmla="*/ 62 w 325"/>
                <a:gd name="T59" fmla="*/ 10 h 230"/>
                <a:gd name="T60" fmla="*/ 60 w 325"/>
                <a:gd name="T61" fmla="*/ 17 h 230"/>
                <a:gd name="T62" fmla="*/ 62 w 325"/>
                <a:gd name="T63" fmla="*/ 31 h 230"/>
                <a:gd name="T64" fmla="*/ 64 w 325"/>
                <a:gd name="T65" fmla="*/ 45 h 230"/>
                <a:gd name="T66" fmla="*/ 68 w 325"/>
                <a:gd name="T67" fmla="*/ 58 h 230"/>
                <a:gd name="T68" fmla="*/ 75 w 325"/>
                <a:gd name="T69" fmla="*/ 71 h 230"/>
                <a:gd name="T70" fmla="*/ 81 w 325"/>
                <a:gd name="T71" fmla="*/ 82 h 230"/>
                <a:gd name="T72" fmla="*/ 89 w 325"/>
                <a:gd name="T73" fmla="*/ 93 h 230"/>
                <a:gd name="T74" fmla="*/ 99 w 325"/>
                <a:gd name="T75" fmla="*/ 102 h 230"/>
                <a:gd name="T76" fmla="*/ 109 w 325"/>
                <a:gd name="T77" fmla="*/ 109 h 230"/>
                <a:gd name="T78" fmla="*/ 109 w 325"/>
                <a:gd name="T79" fmla="*/ 136 h 230"/>
                <a:gd name="T80" fmla="*/ 39 w 325"/>
                <a:gd name="T81" fmla="*/ 155 h 230"/>
                <a:gd name="T82" fmla="*/ 31 w 325"/>
                <a:gd name="T83" fmla="*/ 158 h 230"/>
                <a:gd name="T84" fmla="*/ 23 w 325"/>
                <a:gd name="T85" fmla="*/ 162 h 230"/>
                <a:gd name="T86" fmla="*/ 17 w 325"/>
                <a:gd name="T87" fmla="*/ 167 h 230"/>
                <a:gd name="T88" fmla="*/ 12 w 325"/>
                <a:gd name="T89" fmla="*/ 173 h 230"/>
                <a:gd name="T90" fmla="*/ 7 w 325"/>
                <a:gd name="T91" fmla="*/ 181 h 230"/>
                <a:gd name="T92" fmla="*/ 4 w 325"/>
                <a:gd name="T93" fmla="*/ 189 h 230"/>
                <a:gd name="T94" fmla="*/ 1 w 325"/>
                <a:gd name="T95" fmla="*/ 197 h 230"/>
                <a:gd name="T96" fmla="*/ 0 w 325"/>
                <a:gd name="T97" fmla="*/ 206 h 230"/>
                <a:gd name="T98" fmla="*/ 0 w 325"/>
                <a:gd name="T99" fmla="*/ 230 h 230"/>
                <a:gd name="T100" fmla="*/ 325 w 325"/>
                <a:gd name="T101" fmla="*/ 230 h 230"/>
                <a:gd name="T102" fmla="*/ 325 w 325"/>
                <a:gd name="T103" fmla="*/ 206 h 230"/>
                <a:gd name="T104" fmla="*/ 324 w 325"/>
                <a:gd name="T105" fmla="*/ 197 h 230"/>
                <a:gd name="T106" fmla="*/ 322 w 325"/>
                <a:gd name="T107" fmla="*/ 189 h 230"/>
                <a:gd name="T108" fmla="*/ 319 w 325"/>
                <a:gd name="T109" fmla="*/ 181 h 230"/>
                <a:gd name="T110" fmla="*/ 315 w 325"/>
                <a:gd name="T111" fmla="*/ 173 h 230"/>
                <a:gd name="T112" fmla="*/ 310 w 325"/>
                <a:gd name="T113" fmla="*/ 167 h 230"/>
                <a:gd name="T114" fmla="*/ 303 w 325"/>
                <a:gd name="T115" fmla="*/ 162 h 230"/>
                <a:gd name="T116" fmla="*/ 297 w 325"/>
                <a:gd name="T117" fmla="*/ 158 h 230"/>
                <a:gd name="T118" fmla="*/ 289 w 325"/>
                <a:gd name="T119" fmla="*/ 15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230">
                  <a:moveTo>
                    <a:pt x="289" y="154"/>
                  </a:moveTo>
                  <a:lnTo>
                    <a:pt x="217" y="136"/>
                  </a:lnTo>
                  <a:lnTo>
                    <a:pt x="217" y="112"/>
                  </a:lnTo>
                  <a:lnTo>
                    <a:pt x="227" y="104"/>
                  </a:lnTo>
                  <a:lnTo>
                    <a:pt x="236" y="95"/>
                  </a:lnTo>
                  <a:lnTo>
                    <a:pt x="245" y="85"/>
                  </a:lnTo>
                  <a:lnTo>
                    <a:pt x="252" y="73"/>
                  </a:lnTo>
                  <a:lnTo>
                    <a:pt x="258" y="60"/>
                  </a:lnTo>
                  <a:lnTo>
                    <a:pt x="263" y="48"/>
                  </a:lnTo>
                  <a:lnTo>
                    <a:pt x="266" y="33"/>
                  </a:lnTo>
                  <a:lnTo>
                    <a:pt x="267" y="19"/>
                  </a:lnTo>
                  <a:lnTo>
                    <a:pt x="256" y="22"/>
                  </a:lnTo>
                  <a:lnTo>
                    <a:pt x="243" y="22"/>
                  </a:lnTo>
                  <a:lnTo>
                    <a:pt x="234" y="22"/>
                  </a:lnTo>
                  <a:lnTo>
                    <a:pt x="225" y="21"/>
                  </a:lnTo>
                  <a:lnTo>
                    <a:pt x="211" y="18"/>
                  </a:lnTo>
                  <a:lnTo>
                    <a:pt x="198" y="13"/>
                  </a:lnTo>
                  <a:lnTo>
                    <a:pt x="186" y="8"/>
                  </a:lnTo>
                  <a:lnTo>
                    <a:pt x="177" y="0"/>
                  </a:lnTo>
                  <a:lnTo>
                    <a:pt x="171" y="4"/>
                  </a:lnTo>
                  <a:lnTo>
                    <a:pt x="164" y="6"/>
                  </a:lnTo>
                  <a:lnTo>
                    <a:pt x="157" y="10"/>
                  </a:lnTo>
                  <a:lnTo>
                    <a:pt x="149" y="12"/>
                  </a:lnTo>
                  <a:lnTo>
                    <a:pt x="134" y="14"/>
                  </a:lnTo>
                  <a:lnTo>
                    <a:pt x="118" y="15"/>
                  </a:lnTo>
                  <a:lnTo>
                    <a:pt x="103" y="15"/>
                  </a:lnTo>
                  <a:lnTo>
                    <a:pt x="87" y="13"/>
                  </a:lnTo>
                  <a:lnTo>
                    <a:pt x="73" y="9"/>
                  </a:lnTo>
                  <a:lnTo>
                    <a:pt x="62" y="4"/>
                  </a:lnTo>
                  <a:lnTo>
                    <a:pt x="62" y="10"/>
                  </a:lnTo>
                  <a:lnTo>
                    <a:pt x="60" y="17"/>
                  </a:lnTo>
                  <a:lnTo>
                    <a:pt x="62" y="31"/>
                  </a:lnTo>
                  <a:lnTo>
                    <a:pt x="64" y="45"/>
                  </a:lnTo>
                  <a:lnTo>
                    <a:pt x="68" y="58"/>
                  </a:lnTo>
                  <a:lnTo>
                    <a:pt x="75" y="71"/>
                  </a:lnTo>
                  <a:lnTo>
                    <a:pt x="81" y="82"/>
                  </a:lnTo>
                  <a:lnTo>
                    <a:pt x="89" y="93"/>
                  </a:lnTo>
                  <a:lnTo>
                    <a:pt x="99" y="102"/>
                  </a:lnTo>
                  <a:lnTo>
                    <a:pt x="109" y="109"/>
                  </a:lnTo>
                  <a:lnTo>
                    <a:pt x="109" y="136"/>
                  </a:lnTo>
                  <a:lnTo>
                    <a:pt x="39" y="155"/>
                  </a:lnTo>
                  <a:lnTo>
                    <a:pt x="31" y="158"/>
                  </a:lnTo>
                  <a:lnTo>
                    <a:pt x="23" y="162"/>
                  </a:lnTo>
                  <a:lnTo>
                    <a:pt x="17" y="167"/>
                  </a:lnTo>
                  <a:lnTo>
                    <a:pt x="12" y="173"/>
                  </a:lnTo>
                  <a:lnTo>
                    <a:pt x="7" y="181"/>
                  </a:lnTo>
                  <a:lnTo>
                    <a:pt x="4" y="189"/>
                  </a:lnTo>
                  <a:lnTo>
                    <a:pt x="1" y="197"/>
                  </a:lnTo>
                  <a:lnTo>
                    <a:pt x="0" y="206"/>
                  </a:lnTo>
                  <a:lnTo>
                    <a:pt x="0" y="230"/>
                  </a:lnTo>
                  <a:lnTo>
                    <a:pt x="325" y="230"/>
                  </a:lnTo>
                  <a:lnTo>
                    <a:pt x="325" y="206"/>
                  </a:lnTo>
                  <a:lnTo>
                    <a:pt x="324" y="197"/>
                  </a:lnTo>
                  <a:lnTo>
                    <a:pt x="322" y="189"/>
                  </a:lnTo>
                  <a:lnTo>
                    <a:pt x="319" y="181"/>
                  </a:lnTo>
                  <a:lnTo>
                    <a:pt x="315" y="173"/>
                  </a:lnTo>
                  <a:lnTo>
                    <a:pt x="310" y="167"/>
                  </a:lnTo>
                  <a:lnTo>
                    <a:pt x="303" y="162"/>
                  </a:lnTo>
                  <a:lnTo>
                    <a:pt x="297" y="158"/>
                  </a:lnTo>
                  <a:lnTo>
                    <a:pt x="289"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451">
              <a:extLst>
                <a:ext uri="{FF2B5EF4-FFF2-40B4-BE49-F238E27FC236}">
                  <a16:creationId xmlns:a16="http://schemas.microsoft.com/office/drawing/2014/main" id="{9DA4955F-9BCA-9B47-8149-38FD469E8044}"/>
                </a:ext>
              </a:extLst>
            </p:cNvPr>
            <p:cNvSpPr>
              <a:spLocks/>
            </p:cNvSpPr>
            <p:nvPr/>
          </p:nvSpPr>
          <p:spPr bwMode="auto">
            <a:xfrm>
              <a:off x="11784013" y="5354638"/>
              <a:ext cx="79375" cy="36513"/>
            </a:xfrm>
            <a:custGeom>
              <a:avLst/>
              <a:gdLst>
                <a:gd name="T0" fmla="*/ 104 w 198"/>
                <a:gd name="T1" fmla="*/ 69 h 92"/>
                <a:gd name="T2" fmla="*/ 109 w 198"/>
                <a:gd name="T3" fmla="*/ 67 h 92"/>
                <a:gd name="T4" fmla="*/ 114 w 198"/>
                <a:gd name="T5" fmla="*/ 66 h 92"/>
                <a:gd name="T6" fmla="*/ 117 w 198"/>
                <a:gd name="T7" fmla="*/ 67 h 92"/>
                <a:gd name="T8" fmla="*/ 119 w 198"/>
                <a:gd name="T9" fmla="*/ 68 h 92"/>
                <a:gd name="T10" fmla="*/ 121 w 198"/>
                <a:gd name="T11" fmla="*/ 69 h 92"/>
                <a:gd name="T12" fmla="*/ 123 w 198"/>
                <a:gd name="T13" fmla="*/ 72 h 92"/>
                <a:gd name="T14" fmla="*/ 126 w 198"/>
                <a:gd name="T15" fmla="*/ 76 h 92"/>
                <a:gd name="T16" fmla="*/ 128 w 198"/>
                <a:gd name="T17" fmla="*/ 78 h 92"/>
                <a:gd name="T18" fmla="*/ 132 w 198"/>
                <a:gd name="T19" fmla="*/ 82 h 92"/>
                <a:gd name="T20" fmla="*/ 137 w 198"/>
                <a:gd name="T21" fmla="*/ 85 h 92"/>
                <a:gd name="T22" fmla="*/ 148 w 198"/>
                <a:gd name="T23" fmla="*/ 89 h 92"/>
                <a:gd name="T24" fmla="*/ 162 w 198"/>
                <a:gd name="T25" fmla="*/ 92 h 92"/>
                <a:gd name="T26" fmla="*/ 173 w 198"/>
                <a:gd name="T27" fmla="*/ 92 h 92"/>
                <a:gd name="T28" fmla="*/ 184 w 198"/>
                <a:gd name="T29" fmla="*/ 92 h 92"/>
                <a:gd name="T30" fmla="*/ 191 w 198"/>
                <a:gd name="T31" fmla="*/ 91 h 92"/>
                <a:gd name="T32" fmla="*/ 198 w 198"/>
                <a:gd name="T33" fmla="*/ 90 h 92"/>
                <a:gd name="T34" fmla="*/ 196 w 198"/>
                <a:gd name="T35" fmla="*/ 80 h 92"/>
                <a:gd name="T36" fmla="*/ 193 w 198"/>
                <a:gd name="T37" fmla="*/ 71 h 92"/>
                <a:gd name="T38" fmla="*/ 190 w 198"/>
                <a:gd name="T39" fmla="*/ 63 h 92"/>
                <a:gd name="T40" fmla="*/ 185 w 198"/>
                <a:gd name="T41" fmla="*/ 54 h 92"/>
                <a:gd name="T42" fmla="*/ 181 w 198"/>
                <a:gd name="T43" fmla="*/ 46 h 92"/>
                <a:gd name="T44" fmla="*/ 175 w 198"/>
                <a:gd name="T45" fmla="*/ 39 h 92"/>
                <a:gd name="T46" fmla="*/ 169 w 198"/>
                <a:gd name="T47" fmla="*/ 32 h 92"/>
                <a:gd name="T48" fmla="*/ 163 w 198"/>
                <a:gd name="T49" fmla="*/ 26 h 92"/>
                <a:gd name="T50" fmla="*/ 155 w 198"/>
                <a:gd name="T51" fmla="*/ 21 h 92"/>
                <a:gd name="T52" fmla="*/ 149 w 198"/>
                <a:gd name="T53" fmla="*/ 15 h 92"/>
                <a:gd name="T54" fmla="*/ 141 w 198"/>
                <a:gd name="T55" fmla="*/ 10 h 92"/>
                <a:gd name="T56" fmla="*/ 132 w 198"/>
                <a:gd name="T57" fmla="*/ 6 h 92"/>
                <a:gd name="T58" fmla="*/ 124 w 198"/>
                <a:gd name="T59" fmla="*/ 4 h 92"/>
                <a:gd name="T60" fmla="*/ 115 w 198"/>
                <a:gd name="T61" fmla="*/ 1 h 92"/>
                <a:gd name="T62" fmla="*/ 106 w 198"/>
                <a:gd name="T63" fmla="*/ 0 h 92"/>
                <a:gd name="T64" fmla="*/ 97 w 198"/>
                <a:gd name="T65" fmla="*/ 0 h 92"/>
                <a:gd name="T66" fmla="*/ 88 w 198"/>
                <a:gd name="T67" fmla="*/ 0 h 92"/>
                <a:gd name="T68" fmla="*/ 81 w 198"/>
                <a:gd name="T69" fmla="*/ 1 h 92"/>
                <a:gd name="T70" fmla="*/ 73 w 198"/>
                <a:gd name="T71" fmla="*/ 4 h 92"/>
                <a:gd name="T72" fmla="*/ 64 w 198"/>
                <a:gd name="T73" fmla="*/ 5 h 92"/>
                <a:gd name="T74" fmla="*/ 58 w 198"/>
                <a:gd name="T75" fmla="*/ 9 h 92"/>
                <a:gd name="T76" fmla="*/ 50 w 198"/>
                <a:gd name="T77" fmla="*/ 13 h 92"/>
                <a:gd name="T78" fmla="*/ 44 w 198"/>
                <a:gd name="T79" fmla="*/ 17 h 92"/>
                <a:gd name="T80" fmla="*/ 37 w 198"/>
                <a:gd name="T81" fmla="*/ 22 h 92"/>
                <a:gd name="T82" fmla="*/ 24 w 198"/>
                <a:gd name="T83" fmla="*/ 32 h 92"/>
                <a:gd name="T84" fmla="*/ 14 w 198"/>
                <a:gd name="T85" fmla="*/ 45 h 92"/>
                <a:gd name="T86" fmla="*/ 6 w 198"/>
                <a:gd name="T87" fmla="*/ 60 h 92"/>
                <a:gd name="T88" fmla="*/ 0 w 198"/>
                <a:gd name="T89" fmla="*/ 76 h 92"/>
                <a:gd name="T90" fmla="*/ 1 w 198"/>
                <a:gd name="T91" fmla="*/ 75 h 92"/>
                <a:gd name="T92" fmla="*/ 10 w 198"/>
                <a:gd name="T93" fmla="*/ 80 h 92"/>
                <a:gd name="T94" fmla="*/ 22 w 198"/>
                <a:gd name="T95" fmla="*/ 84 h 92"/>
                <a:gd name="T96" fmla="*/ 35 w 198"/>
                <a:gd name="T97" fmla="*/ 86 h 92"/>
                <a:gd name="T98" fmla="*/ 50 w 198"/>
                <a:gd name="T99" fmla="*/ 87 h 92"/>
                <a:gd name="T100" fmla="*/ 64 w 198"/>
                <a:gd name="T101" fmla="*/ 86 h 92"/>
                <a:gd name="T102" fmla="*/ 79 w 198"/>
                <a:gd name="T103" fmla="*/ 84 h 92"/>
                <a:gd name="T104" fmla="*/ 86 w 198"/>
                <a:gd name="T105" fmla="*/ 81 h 92"/>
                <a:gd name="T106" fmla="*/ 92 w 198"/>
                <a:gd name="T107" fmla="*/ 77 h 92"/>
                <a:gd name="T108" fmla="*/ 99 w 198"/>
                <a:gd name="T109" fmla="*/ 75 h 92"/>
                <a:gd name="T110" fmla="*/ 104 w 198"/>
                <a:gd name="T111"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92">
                  <a:moveTo>
                    <a:pt x="104" y="69"/>
                  </a:moveTo>
                  <a:lnTo>
                    <a:pt x="109" y="67"/>
                  </a:lnTo>
                  <a:lnTo>
                    <a:pt x="114" y="66"/>
                  </a:lnTo>
                  <a:lnTo>
                    <a:pt x="117" y="67"/>
                  </a:lnTo>
                  <a:lnTo>
                    <a:pt x="119" y="68"/>
                  </a:lnTo>
                  <a:lnTo>
                    <a:pt x="121" y="69"/>
                  </a:lnTo>
                  <a:lnTo>
                    <a:pt x="123" y="72"/>
                  </a:lnTo>
                  <a:lnTo>
                    <a:pt x="126" y="76"/>
                  </a:lnTo>
                  <a:lnTo>
                    <a:pt x="128" y="78"/>
                  </a:lnTo>
                  <a:lnTo>
                    <a:pt x="132" y="82"/>
                  </a:lnTo>
                  <a:lnTo>
                    <a:pt x="137" y="85"/>
                  </a:lnTo>
                  <a:lnTo>
                    <a:pt x="148" y="89"/>
                  </a:lnTo>
                  <a:lnTo>
                    <a:pt x="162" y="92"/>
                  </a:lnTo>
                  <a:lnTo>
                    <a:pt x="173" y="92"/>
                  </a:lnTo>
                  <a:lnTo>
                    <a:pt x="184" y="92"/>
                  </a:lnTo>
                  <a:lnTo>
                    <a:pt x="191" y="91"/>
                  </a:lnTo>
                  <a:lnTo>
                    <a:pt x="198" y="90"/>
                  </a:lnTo>
                  <a:lnTo>
                    <a:pt x="196" y="80"/>
                  </a:lnTo>
                  <a:lnTo>
                    <a:pt x="193" y="71"/>
                  </a:lnTo>
                  <a:lnTo>
                    <a:pt x="190" y="63"/>
                  </a:lnTo>
                  <a:lnTo>
                    <a:pt x="185" y="54"/>
                  </a:lnTo>
                  <a:lnTo>
                    <a:pt x="181" y="46"/>
                  </a:lnTo>
                  <a:lnTo>
                    <a:pt x="175" y="39"/>
                  </a:lnTo>
                  <a:lnTo>
                    <a:pt x="169" y="32"/>
                  </a:lnTo>
                  <a:lnTo>
                    <a:pt x="163" y="26"/>
                  </a:lnTo>
                  <a:lnTo>
                    <a:pt x="155" y="21"/>
                  </a:lnTo>
                  <a:lnTo>
                    <a:pt x="149" y="15"/>
                  </a:lnTo>
                  <a:lnTo>
                    <a:pt x="141" y="10"/>
                  </a:lnTo>
                  <a:lnTo>
                    <a:pt x="132" y="6"/>
                  </a:lnTo>
                  <a:lnTo>
                    <a:pt x="124" y="4"/>
                  </a:lnTo>
                  <a:lnTo>
                    <a:pt x="115" y="1"/>
                  </a:lnTo>
                  <a:lnTo>
                    <a:pt x="106" y="0"/>
                  </a:lnTo>
                  <a:lnTo>
                    <a:pt x="97" y="0"/>
                  </a:lnTo>
                  <a:lnTo>
                    <a:pt x="88" y="0"/>
                  </a:lnTo>
                  <a:lnTo>
                    <a:pt x="81" y="1"/>
                  </a:lnTo>
                  <a:lnTo>
                    <a:pt x="73" y="4"/>
                  </a:lnTo>
                  <a:lnTo>
                    <a:pt x="64" y="5"/>
                  </a:lnTo>
                  <a:lnTo>
                    <a:pt x="58" y="9"/>
                  </a:lnTo>
                  <a:lnTo>
                    <a:pt x="50" y="13"/>
                  </a:lnTo>
                  <a:lnTo>
                    <a:pt x="44" y="17"/>
                  </a:lnTo>
                  <a:lnTo>
                    <a:pt x="37" y="22"/>
                  </a:lnTo>
                  <a:lnTo>
                    <a:pt x="24" y="32"/>
                  </a:lnTo>
                  <a:lnTo>
                    <a:pt x="14" y="45"/>
                  </a:lnTo>
                  <a:lnTo>
                    <a:pt x="6" y="60"/>
                  </a:lnTo>
                  <a:lnTo>
                    <a:pt x="0" y="76"/>
                  </a:lnTo>
                  <a:lnTo>
                    <a:pt x="1" y="75"/>
                  </a:lnTo>
                  <a:lnTo>
                    <a:pt x="10" y="80"/>
                  </a:lnTo>
                  <a:lnTo>
                    <a:pt x="22" y="84"/>
                  </a:lnTo>
                  <a:lnTo>
                    <a:pt x="35" y="86"/>
                  </a:lnTo>
                  <a:lnTo>
                    <a:pt x="50" y="87"/>
                  </a:lnTo>
                  <a:lnTo>
                    <a:pt x="64" y="86"/>
                  </a:lnTo>
                  <a:lnTo>
                    <a:pt x="79" y="84"/>
                  </a:lnTo>
                  <a:lnTo>
                    <a:pt x="86" y="81"/>
                  </a:lnTo>
                  <a:lnTo>
                    <a:pt x="92" y="77"/>
                  </a:lnTo>
                  <a:lnTo>
                    <a:pt x="99" y="75"/>
                  </a:lnTo>
                  <a:lnTo>
                    <a:pt x="104"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452">
              <a:extLst>
                <a:ext uri="{FF2B5EF4-FFF2-40B4-BE49-F238E27FC236}">
                  <a16:creationId xmlns:a16="http://schemas.microsoft.com/office/drawing/2014/main" id="{B767E66E-F0AF-0945-B8AA-FA4682FC040E}"/>
                </a:ext>
              </a:extLst>
            </p:cNvPr>
            <p:cNvSpPr>
              <a:spLocks/>
            </p:cNvSpPr>
            <p:nvPr/>
          </p:nvSpPr>
          <p:spPr bwMode="auto">
            <a:xfrm>
              <a:off x="11703050" y="5507038"/>
              <a:ext cx="79375" cy="36513"/>
            </a:xfrm>
            <a:custGeom>
              <a:avLst/>
              <a:gdLst>
                <a:gd name="T0" fmla="*/ 0 w 197"/>
                <a:gd name="T1" fmla="*/ 75 h 93"/>
                <a:gd name="T2" fmla="*/ 0 w 197"/>
                <a:gd name="T3" fmla="*/ 74 h 93"/>
                <a:gd name="T4" fmla="*/ 9 w 197"/>
                <a:gd name="T5" fmla="*/ 79 h 93"/>
                <a:gd name="T6" fmla="*/ 22 w 197"/>
                <a:gd name="T7" fmla="*/ 82 h 93"/>
                <a:gd name="T8" fmla="*/ 34 w 197"/>
                <a:gd name="T9" fmla="*/ 85 h 93"/>
                <a:gd name="T10" fmla="*/ 50 w 197"/>
                <a:gd name="T11" fmla="*/ 86 h 93"/>
                <a:gd name="T12" fmla="*/ 64 w 197"/>
                <a:gd name="T13" fmla="*/ 86 h 93"/>
                <a:gd name="T14" fmla="*/ 79 w 197"/>
                <a:gd name="T15" fmla="*/ 82 h 93"/>
                <a:gd name="T16" fmla="*/ 86 w 197"/>
                <a:gd name="T17" fmla="*/ 80 h 93"/>
                <a:gd name="T18" fmla="*/ 92 w 197"/>
                <a:gd name="T19" fmla="*/ 77 h 93"/>
                <a:gd name="T20" fmla="*/ 99 w 197"/>
                <a:gd name="T21" fmla="*/ 74 h 93"/>
                <a:gd name="T22" fmla="*/ 104 w 197"/>
                <a:gd name="T23" fmla="*/ 68 h 93"/>
                <a:gd name="T24" fmla="*/ 108 w 197"/>
                <a:gd name="T25" fmla="*/ 66 h 93"/>
                <a:gd name="T26" fmla="*/ 114 w 197"/>
                <a:gd name="T27" fmla="*/ 66 h 93"/>
                <a:gd name="T28" fmla="*/ 117 w 197"/>
                <a:gd name="T29" fmla="*/ 66 h 93"/>
                <a:gd name="T30" fmla="*/ 119 w 197"/>
                <a:gd name="T31" fmla="*/ 67 h 93"/>
                <a:gd name="T32" fmla="*/ 120 w 197"/>
                <a:gd name="T33" fmla="*/ 70 h 93"/>
                <a:gd name="T34" fmla="*/ 123 w 197"/>
                <a:gd name="T35" fmla="*/ 72 h 93"/>
                <a:gd name="T36" fmla="*/ 124 w 197"/>
                <a:gd name="T37" fmla="*/ 75 h 93"/>
                <a:gd name="T38" fmla="*/ 128 w 197"/>
                <a:gd name="T39" fmla="*/ 79 h 93"/>
                <a:gd name="T40" fmla="*/ 132 w 197"/>
                <a:gd name="T41" fmla="*/ 81 h 93"/>
                <a:gd name="T42" fmla="*/ 137 w 197"/>
                <a:gd name="T43" fmla="*/ 84 h 93"/>
                <a:gd name="T44" fmla="*/ 147 w 197"/>
                <a:gd name="T45" fmla="*/ 89 h 93"/>
                <a:gd name="T46" fmla="*/ 161 w 197"/>
                <a:gd name="T47" fmla="*/ 91 h 93"/>
                <a:gd name="T48" fmla="*/ 173 w 197"/>
                <a:gd name="T49" fmla="*/ 93 h 93"/>
                <a:gd name="T50" fmla="*/ 183 w 197"/>
                <a:gd name="T51" fmla="*/ 93 h 93"/>
                <a:gd name="T52" fmla="*/ 191 w 197"/>
                <a:gd name="T53" fmla="*/ 91 h 93"/>
                <a:gd name="T54" fmla="*/ 197 w 197"/>
                <a:gd name="T55" fmla="*/ 89 h 93"/>
                <a:gd name="T56" fmla="*/ 196 w 197"/>
                <a:gd name="T57" fmla="*/ 80 h 93"/>
                <a:gd name="T58" fmla="*/ 192 w 197"/>
                <a:gd name="T59" fmla="*/ 71 h 93"/>
                <a:gd name="T60" fmla="*/ 190 w 197"/>
                <a:gd name="T61" fmla="*/ 62 h 93"/>
                <a:gd name="T62" fmla="*/ 185 w 197"/>
                <a:gd name="T63" fmla="*/ 54 h 93"/>
                <a:gd name="T64" fmla="*/ 181 w 197"/>
                <a:gd name="T65" fmla="*/ 45 h 93"/>
                <a:gd name="T66" fmla="*/ 174 w 197"/>
                <a:gd name="T67" fmla="*/ 39 h 93"/>
                <a:gd name="T68" fmla="*/ 169 w 197"/>
                <a:gd name="T69" fmla="*/ 31 h 93"/>
                <a:gd name="T70" fmla="*/ 163 w 197"/>
                <a:gd name="T71" fmla="*/ 26 h 93"/>
                <a:gd name="T72" fmla="*/ 155 w 197"/>
                <a:gd name="T73" fmla="*/ 20 h 93"/>
                <a:gd name="T74" fmla="*/ 149 w 197"/>
                <a:gd name="T75" fmla="*/ 14 h 93"/>
                <a:gd name="T76" fmla="*/ 141 w 197"/>
                <a:gd name="T77" fmla="*/ 11 h 93"/>
                <a:gd name="T78" fmla="*/ 132 w 197"/>
                <a:gd name="T79" fmla="*/ 7 h 93"/>
                <a:gd name="T80" fmla="*/ 124 w 197"/>
                <a:gd name="T81" fmla="*/ 4 h 93"/>
                <a:gd name="T82" fmla="*/ 115 w 197"/>
                <a:gd name="T83" fmla="*/ 2 h 93"/>
                <a:gd name="T84" fmla="*/ 106 w 197"/>
                <a:gd name="T85" fmla="*/ 0 h 93"/>
                <a:gd name="T86" fmla="*/ 97 w 197"/>
                <a:gd name="T87" fmla="*/ 0 h 93"/>
                <a:gd name="T88" fmla="*/ 88 w 197"/>
                <a:gd name="T89" fmla="*/ 0 h 93"/>
                <a:gd name="T90" fmla="*/ 81 w 197"/>
                <a:gd name="T91" fmla="*/ 2 h 93"/>
                <a:gd name="T92" fmla="*/ 72 w 197"/>
                <a:gd name="T93" fmla="*/ 3 h 93"/>
                <a:gd name="T94" fmla="*/ 64 w 197"/>
                <a:gd name="T95" fmla="*/ 5 h 93"/>
                <a:gd name="T96" fmla="*/ 57 w 197"/>
                <a:gd name="T97" fmla="*/ 8 h 93"/>
                <a:gd name="T98" fmla="*/ 50 w 197"/>
                <a:gd name="T99" fmla="*/ 12 h 93"/>
                <a:gd name="T100" fmla="*/ 43 w 197"/>
                <a:gd name="T101" fmla="*/ 16 h 93"/>
                <a:gd name="T102" fmla="*/ 36 w 197"/>
                <a:gd name="T103" fmla="*/ 21 h 93"/>
                <a:gd name="T104" fmla="*/ 24 w 197"/>
                <a:gd name="T105" fmla="*/ 32 h 93"/>
                <a:gd name="T106" fmla="*/ 14 w 197"/>
                <a:gd name="T107" fmla="*/ 45 h 93"/>
                <a:gd name="T108" fmla="*/ 6 w 197"/>
                <a:gd name="T109" fmla="*/ 59 h 93"/>
                <a:gd name="T110" fmla="*/ 0 w 197"/>
                <a:gd name="T111" fmla="*/ 7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7" h="93">
                  <a:moveTo>
                    <a:pt x="0" y="75"/>
                  </a:moveTo>
                  <a:lnTo>
                    <a:pt x="0" y="74"/>
                  </a:lnTo>
                  <a:lnTo>
                    <a:pt x="9" y="79"/>
                  </a:lnTo>
                  <a:lnTo>
                    <a:pt x="22" y="82"/>
                  </a:lnTo>
                  <a:lnTo>
                    <a:pt x="34" y="85"/>
                  </a:lnTo>
                  <a:lnTo>
                    <a:pt x="50" y="86"/>
                  </a:lnTo>
                  <a:lnTo>
                    <a:pt x="64" y="86"/>
                  </a:lnTo>
                  <a:lnTo>
                    <a:pt x="79" y="82"/>
                  </a:lnTo>
                  <a:lnTo>
                    <a:pt x="86" y="80"/>
                  </a:lnTo>
                  <a:lnTo>
                    <a:pt x="92" y="77"/>
                  </a:lnTo>
                  <a:lnTo>
                    <a:pt x="99" y="74"/>
                  </a:lnTo>
                  <a:lnTo>
                    <a:pt x="104" y="68"/>
                  </a:lnTo>
                  <a:lnTo>
                    <a:pt x="108" y="66"/>
                  </a:lnTo>
                  <a:lnTo>
                    <a:pt x="114" y="66"/>
                  </a:lnTo>
                  <a:lnTo>
                    <a:pt x="117" y="66"/>
                  </a:lnTo>
                  <a:lnTo>
                    <a:pt x="119" y="67"/>
                  </a:lnTo>
                  <a:lnTo>
                    <a:pt x="120" y="70"/>
                  </a:lnTo>
                  <a:lnTo>
                    <a:pt x="123" y="72"/>
                  </a:lnTo>
                  <a:lnTo>
                    <a:pt x="124" y="75"/>
                  </a:lnTo>
                  <a:lnTo>
                    <a:pt x="128" y="79"/>
                  </a:lnTo>
                  <a:lnTo>
                    <a:pt x="132" y="81"/>
                  </a:lnTo>
                  <a:lnTo>
                    <a:pt x="137" y="84"/>
                  </a:lnTo>
                  <a:lnTo>
                    <a:pt x="147" y="89"/>
                  </a:lnTo>
                  <a:lnTo>
                    <a:pt x="161" y="91"/>
                  </a:lnTo>
                  <a:lnTo>
                    <a:pt x="173" y="93"/>
                  </a:lnTo>
                  <a:lnTo>
                    <a:pt x="183" y="93"/>
                  </a:lnTo>
                  <a:lnTo>
                    <a:pt x="191" y="91"/>
                  </a:lnTo>
                  <a:lnTo>
                    <a:pt x="197" y="89"/>
                  </a:lnTo>
                  <a:lnTo>
                    <a:pt x="196" y="80"/>
                  </a:lnTo>
                  <a:lnTo>
                    <a:pt x="192" y="71"/>
                  </a:lnTo>
                  <a:lnTo>
                    <a:pt x="190" y="62"/>
                  </a:lnTo>
                  <a:lnTo>
                    <a:pt x="185" y="54"/>
                  </a:lnTo>
                  <a:lnTo>
                    <a:pt x="181" y="45"/>
                  </a:lnTo>
                  <a:lnTo>
                    <a:pt x="174" y="39"/>
                  </a:lnTo>
                  <a:lnTo>
                    <a:pt x="169" y="31"/>
                  </a:lnTo>
                  <a:lnTo>
                    <a:pt x="163" y="26"/>
                  </a:lnTo>
                  <a:lnTo>
                    <a:pt x="155" y="20"/>
                  </a:lnTo>
                  <a:lnTo>
                    <a:pt x="149" y="14"/>
                  </a:lnTo>
                  <a:lnTo>
                    <a:pt x="141" y="11"/>
                  </a:lnTo>
                  <a:lnTo>
                    <a:pt x="132" y="7"/>
                  </a:lnTo>
                  <a:lnTo>
                    <a:pt x="124" y="4"/>
                  </a:lnTo>
                  <a:lnTo>
                    <a:pt x="115" y="2"/>
                  </a:lnTo>
                  <a:lnTo>
                    <a:pt x="106" y="0"/>
                  </a:lnTo>
                  <a:lnTo>
                    <a:pt x="97" y="0"/>
                  </a:lnTo>
                  <a:lnTo>
                    <a:pt x="88" y="0"/>
                  </a:lnTo>
                  <a:lnTo>
                    <a:pt x="81" y="2"/>
                  </a:lnTo>
                  <a:lnTo>
                    <a:pt x="72" y="3"/>
                  </a:lnTo>
                  <a:lnTo>
                    <a:pt x="64" y="5"/>
                  </a:lnTo>
                  <a:lnTo>
                    <a:pt x="57" y="8"/>
                  </a:lnTo>
                  <a:lnTo>
                    <a:pt x="50" y="12"/>
                  </a:lnTo>
                  <a:lnTo>
                    <a:pt x="43" y="16"/>
                  </a:lnTo>
                  <a:lnTo>
                    <a:pt x="36" y="21"/>
                  </a:lnTo>
                  <a:lnTo>
                    <a:pt x="24" y="32"/>
                  </a:lnTo>
                  <a:lnTo>
                    <a:pt x="14" y="45"/>
                  </a:lnTo>
                  <a:lnTo>
                    <a:pt x="6" y="59"/>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453">
              <a:extLst>
                <a:ext uri="{FF2B5EF4-FFF2-40B4-BE49-F238E27FC236}">
                  <a16:creationId xmlns:a16="http://schemas.microsoft.com/office/drawing/2014/main" id="{05FAF90D-60DC-3B4F-9F4C-BC75F738FB54}"/>
                </a:ext>
              </a:extLst>
            </p:cNvPr>
            <p:cNvSpPr>
              <a:spLocks/>
            </p:cNvSpPr>
            <p:nvPr/>
          </p:nvSpPr>
          <p:spPr bwMode="auto">
            <a:xfrm>
              <a:off x="11677650" y="5545138"/>
              <a:ext cx="128587" cy="90488"/>
            </a:xfrm>
            <a:custGeom>
              <a:avLst/>
              <a:gdLst>
                <a:gd name="T0" fmla="*/ 289 w 325"/>
                <a:gd name="T1" fmla="*/ 155 h 230"/>
                <a:gd name="T2" fmla="*/ 217 w 325"/>
                <a:gd name="T3" fmla="*/ 136 h 230"/>
                <a:gd name="T4" fmla="*/ 217 w 325"/>
                <a:gd name="T5" fmla="*/ 112 h 230"/>
                <a:gd name="T6" fmla="*/ 227 w 325"/>
                <a:gd name="T7" fmla="*/ 104 h 230"/>
                <a:gd name="T8" fmla="*/ 236 w 325"/>
                <a:gd name="T9" fmla="*/ 95 h 230"/>
                <a:gd name="T10" fmla="*/ 245 w 325"/>
                <a:gd name="T11" fmla="*/ 85 h 230"/>
                <a:gd name="T12" fmla="*/ 252 w 325"/>
                <a:gd name="T13" fmla="*/ 73 h 230"/>
                <a:gd name="T14" fmla="*/ 258 w 325"/>
                <a:gd name="T15" fmla="*/ 62 h 230"/>
                <a:gd name="T16" fmla="*/ 262 w 325"/>
                <a:gd name="T17" fmla="*/ 48 h 230"/>
                <a:gd name="T18" fmla="*/ 266 w 325"/>
                <a:gd name="T19" fmla="*/ 35 h 230"/>
                <a:gd name="T20" fmla="*/ 267 w 325"/>
                <a:gd name="T21" fmla="*/ 21 h 230"/>
                <a:gd name="T22" fmla="*/ 255 w 325"/>
                <a:gd name="T23" fmla="*/ 22 h 230"/>
                <a:gd name="T24" fmla="*/ 243 w 325"/>
                <a:gd name="T25" fmla="*/ 23 h 230"/>
                <a:gd name="T26" fmla="*/ 234 w 325"/>
                <a:gd name="T27" fmla="*/ 22 h 230"/>
                <a:gd name="T28" fmla="*/ 225 w 325"/>
                <a:gd name="T29" fmla="*/ 22 h 230"/>
                <a:gd name="T30" fmla="*/ 211 w 325"/>
                <a:gd name="T31" fmla="*/ 18 h 230"/>
                <a:gd name="T32" fmla="*/ 198 w 325"/>
                <a:gd name="T33" fmla="*/ 14 h 230"/>
                <a:gd name="T34" fmla="*/ 186 w 325"/>
                <a:gd name="T35" fmla="*/ 8 h 230"/>
                <a:gd name="T36" fmla="*/ 177 w 325"/>
                <a:gd name="T37" fmla="*/ 0 h 230"/>
                <a:gd name="T38" fmla="*/ 171 w 325"/>
                <a:gd name="T39" fmla="*/ 4 h 230"/>
                <a:gd name="T40" fmla="*/ 164 w 325"/>
                <a:gd name="T41" fmla="*/ 8 h 230"/>
                <a:gd name="T42" fmla="*/ 157 w 325"/>
                <a:gd name="T43" fmla="*/ 10 h 230"/>
                <a:gd name="T44" fmla="*/ 149 w 325"/>
                <a:gd name="T45" fmla="*/ 13 h 230"/>
                <a:gd name="T46" fmla="*/ 133 w 325"/>
                <a:gd name="T47" fmla="*/ 15 h 230"/>
                <a:gd name="T48" fmla="*/ 118 w 325"/>
                <a:gd name="T49" fmla="*/ 17 h 230"/>
                <a:gd name="T50" fmla="*/ 103 w 325"/>
                <a:gd name="T51" fmla="*/ 15 h 230"/>
                <a:gd name="T52" fmla="*/ 87 w 325"/>
                <a:gd name="T53" fmla="*/ 13 h 230"/>
                <a:gd name="T54" fmla="*/ 73 w 325"/>
                <a:gd name="T55" fmla="*/ 9 h 230"/>
                <a:gd name="T56" fmla="*/ 62 w 325"/>
                <a:gd name="T57" fmla="*/ 4 h 230"/>
                <a:gd name="T58" fmla="*/ 62 w 325"/>
                <a:gd name="T59" fmla="*/ 10 h 230"/>
                <a:gd name="T60" fmla="*/ 60 w 325"/>
                <a:gd name="T61" fmla="*/ 17 h 230"/>
                <a:gd name="T62" fmla="*/ 62 w 325"/>
                <a:gd name="T63" fmla="*/ 31 h 230"/>
                <a:gd name="T64" fmla="*/ 64 w 325"/>
                <a:gd name="T65" fmla="*/ 45 h 230"/>
                <a:gd name="T66" fmla="*/ 68 w 325"/>
                <a:gd name="T67" fmla="*/ 58 h 230"/>
                <a:gd name="T68" fmla="*/ 74 w 325"/>
                <a:gd name="T69" fmla="*/ 71 h 230"/>
                <a:gd name="T70" fmla="*/ 81 w 325"/>
                <a:gd name="T71" fmla="*/ 82 h 230"/>
                <a:gd name="T72" fmla="*/ 89 w 325"/>
                <a:gd name="T73" fmla="*/ 93 h 230"/>
                <a:gd name="T74" fmla="*/ 97 w 325"/>
                <a:gd name="T75" fmla="*/ 103 h 230"/>
                <a:gd name="T76" fmla="*/ 108 w 325"/>
                <a:gd name="T77" fmla="*/ 111 h 230"/>
                <a:gd name="T78" fmla="*/ 108 w 325"/>
                <a:gd name="T79" fmla="*/ 136 h 230"/>
                <a:gd name="T80" fmla="*/ 38 w 325"/>
                <a:gd name="T81" fmla="*/ 155 h 230"/>
                <a:gd name="T82" fmla="*/ 31 w 325"/>
                <a:gd name="T83" fmla="*/ 158 h 230"/>
                <a:gd name="T84" fmla="*/ 23 w 325"/>
                <a:gd name="T85" fmla="*/ 163 h 230"/>
                <a:gd name="T86" fmla="*/ 17 w 325"/>
                <a:gd name="T87" fmla="*/ 168 h 230"/>
                <a:gd name="T88" fmla="*/ 11 w 325"/>
                <a:gd name="T89" fmla="*/ 175 h 230"/>
                <a:gd name="T90" fmla="*/ 6 w 325"/>
                <a:gd name="T91" fmla="*/ 181 h 230"/>
                <a:gd name="T92" fmla="*/ 4 w 325"/>
                <a:gd name="T93" fmla="*/ 189 h 230"/>
                <a:gd name="T94" fmla="*/ 1 w 325"/>
                <a:gd name="T95" fmla="*/ 198 h 230"/>
                <a:gd name="T96" fmla="*/ 0 w 325"/>
                <a:gd name="T97" fmla="*/ 206 h 230"/>
                <a:gd name="T98" fmla="*/ 0 w 325"/>
                <a:gd name="T99" fmla="*/ 230 h 230"/>
                <a:gd name="T100" fmla="*/ 325 w 325"/>
                <a:gd name="T101" fmla="*/ 230 h 230"/>
                <a:gd name="T102" fmla="*/ 325 w 325"/>
                <a:gd name="T103" fmla="*/ 206 h 230"/>
                <a:gd name="T104" fmla="*/ 324 w 325"/>
                <a:gd name="T105" fmla="*/ 198 h 230"/>
                <a:gd name="T106" fmla="*/ 322 w 325"/>
                <a:gd name="T107" fmla="*/ 189 h 230"/>
                <a:gd name="T108" fmla="*/ 318 w 325"/>
                <a:gd name="T109" fmla="*/ 181 h 230"/>
                <a:gd name="T110" fmla="*/ 315 w 325"/>
                <a:gd name="T111" fmla="*/ 175 h 230"/>
                <a:gd name="T112" fmla="*/ 309 w 325"/>
                <a:gd name="T113" fmla="*/ 168 h 230"/>
                <a:gd name="T114" fmla="*/ 303 w 325"/>
                <a:gd name="T115" fmla="*/ 162 h 230"/>
                <a:gd name="T116" fmla="*/ 297 w 325"/>
                <a:gd name="T117" fmla="*/ 158 h 230"/>
                <a:gd name="T118" fmla="*/ 289 w 325"/>
                <a:gd name="T119" fmla="*/ 15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230">
                  <a:moveTo>
                    <a:pt x="289" y="155"/>
                  </a:moveTo>
                  <a:lnTo>
                    <a:pt x="217" y="136"/>
                  </a:lnTo>
                  <a:lnTo>
                    <a:pt x="217" y="112"/>
                  </a:lnTo>
                  <a:lnTo>
                    <a:pt x="227" y="104"/>
                  </a:lnTo>
                  <a:lnTo>
                    <a:pt x="236" y="95"/>
                  </a:lnTo>
                  <a:lnTo>
                    <a:pt x="245" y="85"/>
                  </a:lnTo>
                  <a:lnTo>
                    <a:pt x="252" y="73"/>
                  </a:lnTo>
                  <a:lnTo>
                    <a:pt x="258" y="62"/>
                  </a:lnTo>
                  <a:lnTo>
                    <a:pt x="262" y="48"/>
                  </a:lnTo>
                  <a:lnTo>
                    <a:pt x="266" y="35"/>
                  </a:lnTo>
                  <a:lnTo>
                    <a:pt x="267" y="21"/>
                  </a:lnTo>
                  <a:lnTo>
                    <a:pt x="255" y="22"/>
                  </a:lnTo>
                  <a:lnTo>
                    <a:pt x="243" y="23"/>
                  </a:lnTo>
                  <a:lnTo>
                    <a:pt x="234" y="22"/>
                  </a:lnTo>
                  <a:lnTo>
                    <a:pt x="225" y="22"/>
                  </a:lnTo>
                  <a:lnTo>
                    <a:pt x="211" y="18"/>
                  </a:lnTo>
                  <a:lnTo>
                    <a:pt x="198" y="14"/>
                  </a:lnTo>
                  <a:lnTo>
                    <a:pt x="186" y="8"/>
                  </a:lnTo>
                  <a:lnTo>
                    <a:pt x="177" y="0"/>
                  </a:lnTo>
                  <a:lnTo>
                    <a:pt x="171" y="4"/>
                  </a:lnTo>
                  <a:lnTo>
                    <a:pt x="164" y="8"/>
                  </a:lnTo>
                  <a:lnTo>
                    <a:pt x="157" y="10"/>
                  </a:lnTo>
                  <a:lnTo>
                    <a:pt x="149" y="13"/>
                  </a:lnTo>
                  <a:lnTo>
                    <a:pt x="133" y="15"/>
                  </a:lnTo>
                  <a:lnTo>
                    <a:pt x="118" y="17"/>
                  </a:lnTo>
                  <a:lnTo>
                    <a:pt x="103" y="15"/>
                  </a:lnTo>
                  <a:lnTo>
                    <a:pt x="87" y="13"/>
                  </a:lnTo>
                  <a:lnTo>
                    <a:pt x="73" y="9"/>
                  </a:lnTo>
                  <a:lnTo>
                    <a:pt x="62" y="4"/>
                  </a:lnTo>
                  <a:lnTo>
                    <a:pt x="62" y="10"/>
                  </a:lnTo>
                  <a:lnTo>
                    <a:pt x="60" y="17"/>
                  </a:lnTo>
                  <a:lnTo>
                    <a:pt x="62" y="31"/>
                  </a:lnTo>
                  <a:lnTo>
                    <a:pt x="64" y="45"/>
                  </a:lnTo>
                  <a:lnTo>
                    <a:pt x="68" y="58"/>
                  </a:lnTo>
                  <a:lnTo>
                    <a:pt x="74" y="71"/>
                  </a:lnTo>
                  <a:lnTo>
                    <a:pt x="81" y="82"/>
                  </a:lnTo>
                  <a:lnTo>
                    <a:pt x="89" y="93"/>
                  </a:lnTo>
                  <a:lnTo>
                    <a:pt x="97" y="103"/>
                  </a:lnTo>
                  <a:lnTo>
                    <a:pt x="108" y="111"/>
                  </a:lnTo>
                  <a:lnTo>
                    <a:pt x="108" y="136"/>
                  </a:lnTo>
                  <a:lnTo>
                    <a:pt x="38" y="155"/>
                  </a:lnTo>
                  <a:lnTo>
                    <a:pt x="31" y="158"/>
                  </a:lnTo>
                  <a:lnTo>
                    <a:pt x="23" y="163"/>
                  </a:lnTo>
                  <a:lnTo>
                    <a:pt x="17" y="168"/>
                  </a:lnTo>
                  <a:lnTo>
                    <a:pt x="11" y="175"/>
                  </a:lnTo>
                  <a:lnTo>
                    <a:pt x="6" y="181"/>
                  </a:lnTo>
                  <a:lnTo>
                    <a:pt x="4" y="189"/>
                  </a:lnTo>
                  <a:lnTo>
                    <a:pt x="1" y="198"/>
                  </a:lnTo>
                  <a:lnTo>
                    <a:pt x="0" y="206"/>
                  </a:lnTo>
                  <a:lnTo>
                    <a:pt x="0" y="230"/>
                  </a:lnTo>
                  <a:lnTo>
                    <a:pt x="325" y="230"/>
                  </a:lnTo>
                  <a:lnTo>
                    <a:pt x="325" y="206"/>
                  </a:lnTo>
                  <a:lnTo>
                    <a:pt x="324" y="198"/>
                  </a:lnTo>
                  <a:lnTo>
                    <a:pt x="322" y="189"/>
                  </a:lnTo>
                  <a:lnTo>
                    <a:pt x="318" y="181"/>
                  </a:lnTo>
                  <a:lnTo>
                    <a:pt x="315" y="175"/>
                  </a:lnTo>
                  <a:lnTo>
                    <a:pt x="309" y="168"/>
                  </a:lnTo>
                  <a:lnTo>
                    <a:pt x="303" y="162"/>
                  </a:lnTo>
                  <a:lnTo>
                    <a:pt x="297" y="158"/>
                  </a:lnTo>
                  <a:lnTo>
                    <a:pt x="289"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454">
              <a:extLst>
                <a:ext uri="{FF2B5EF4-FFF2-40B4-BE49-F238E27FC236}">
                  <a16:creationId xmlns:a16="http://schemas.microsoft.com/office/drawing/2014/main" id="{C23FDD63-286E-1642-AE8B-1DBF5C7D3E29}"/>
                </a:ext>
              </a:extLst>
            </p:cNvPr>
            <p:cNvSpPr>
              <a:spLocks/>
            </p:cNvSpPr>
            <p:nvPr/>
          </p:nvSpPr>
          <p:spPr bwMode="auto">
            <a:xfrm>
              <a:off x="11642725" y="5494338"/>
              <a:ext cx="39687" cy="39688"/>
            </a:xfrm>
            <a:custGeom>
              <a:avLst/>
              <a:gdLst>
                <a:gd name="T0" fmla="*/ 96 w 100"/>
                <a:gd name="T1" fmla="*/ 96 h 100"/>
                <a:gd name="T2" fmla="*/ 99 w 100"/>
                <a:gd name="T3" fmla="*/ 92 h 100"/>
                <a:gd name="T4" fmla="*/ 100 w 100"/>
                <a:gd name="T5" fmla="*/ 87 h 100"/>
                <a:gd name="T6" fmla="*/ 99 w 100"/>
                <a:gd name="T7" fmla="*/ 83 h 100"/>
                <a:gd name="T8" fmla="*/ 96 w 100"/>
                <a:gd name="T9" fmla="*/ 80 h 100"/>
                <a:gd name="T10" fmla="*/ 20 w 100"/>
                <a:gd name="T11" fmla="*/ 4 h 100"/>
                <a:gd name="T12" fmla="*/ 17 w 100"/>
                <a:gd name="T13" fmla="*/ 1 h 100"/>
                <a:gd name="T14" fmla="*/ 11 w 100"/>
                <a:gd name="T15" fmla="*/ 0 h 100"/>
                <a:gd name="T16" fmla="*/ 8 w 100"/>
                <a:gd name="T17" fmla="*/ 1 h 100"/>
                <a:gd name="T18" fmla="*/ 4 w 100"/>
                <a:gd name="T19" fmla="*/ 4 h 100"/>
                <a:gd name="T20" fmla="*/ 1 w 100"/>
                <a:gd name="T21" fmla="*/ 8 h 100"/>
                <a:gd name="T22" fmla="*/ 0 w 100"/>
                <a:gd name="T23" fmla="*/ 11 h 100"/>
                <a:gd name="T24" fmla="*/ 1 w 100"/>
                <a:gd name="T25" fmla="*/ 17 h 100"/>
                <a:gd name="T26" fmla="*/ 4 w 100"/>
                <a:gd name="T27" fmla="*/ 20 h 100"/>
                <a:gd name="T28" fmla="*/ 79 w 100"/>
                <a:gd name="T29" fmla="*/ 96 h 100"/>
                <a:gd name="T30" fmla="*/ 83 w 100"/>
                <a:gd name="T31" fmla="*/ 99 h 100"/>
                <a:gd name="T32" fmla="*/ 87 w 100"/>
                <a:gd name="T33" fmla="*/ 100 h 100"/>
                <a:gd name="T34" fmla="*/ 92 w 100"/>
                <a:gd name="T35" fmla="*/ 99 h 100"/>
                <a:gd name="T36" fmla="*/ 96 w 100"/>
                <a:gd name="T37" fmla="*/ 9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00">
                  <a:moveTo>
                    <a:pt x="96" y="96"/>
                  </a:moveTo>
                  <a:lnTo>
                    <a:pt x="99" y="92"/>
                  </a:lnTo>
                  <a:lnTo>
                    <a:pt x="100" y="87"/>
                  </a:lnTo>
                  <a:lnTo>
                    <a:pt x="99" y="83"/>
                  </a:lnTo>
                  <a:lnTo>
                    <a:pt x="96" y="80"/>
                  </a:lnTo>
                  <a:lnTo>
                    <a:pt x="20" y="4"/>
                  </a:lnTo>
                  <a:lnTo>
                    <a:pt x="17" y="1"/>
                  </a:lnTo>
                  <a:lnTo>
                    <a:pt x="11" y="0"/>
                  </a:lnTo>
                  <a:lnTo>
                    <a:pt x="8" y="1"/>
                  </a:lnTo>
                  <a:lnTo>
                    <a:pt x="4" y="4"/>
                  </a:lnTo>
                  <a:lnTo>
                    <a:pt x="1" y="8"/>
                  </a:lnTo>
                  <a:lnTo>
                    <a:pt x="0" y="11"/>
                  </a:lnTo>
                  <a:lnTo>
                    <a:pt x="1" y="17"/>
                  </a:lnTo>
                  <a:lnTo>
                    <a:pt x="4" y="20"/>
                  </a:lnTo>
                  <a:lnTo>
                    <a:pt x="79" y="96"/>
                  </a:lnTo>
                  <a:lnTo>
                    <a:pt x="83" y="99"/>
                  </a:lnTo>
                  <a:lnTo>
                    <a:pt x="87" y="100"/>
                  </a:lnTo>
                  <a:lnTo>
                    <a:pt x="92" y="99"/>
                  </a:lnTo>
                  <a:lnTo>
                    <a:pt x="9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455">
              <a:extLst>
                <a:ext uri="{FF2B5EF4-FFF2-40B4-BE49-F238E27FC236}">
                  <a16:creationId xmlns:a16="http://schemas.microsoft.com/office/drawing/2014/main" id="{470DE552-AA00-CE48-B887-652564C52B59}"/>
                </a:ext>
              </a:extLst>
            </p:cNvPr>
            <p:cNvSpPr>
              <a:spLocks/>
            </p:cNvSpPr>
            <p:nvPr/>
          </p:nvSpPr>
          <p:spPr bwMode="auto">
            <a:xfrm>
              <a:off x="11806238" y="5494338"/>
              <a:ext cx="38100" cy="39688"/>
            </a:xfrm>
            <a:custGeom>
              <a:avLst/>
              <a:gdLst>
                <a:gd name="T0" fmla="*/ 78 w 98"/>
                <a:gd name="T1" fmla="*/ 4 h 100"/>
                <a:gd name="T2" fmla="*/ 2 w 98"/>
                <a:gd name="T3" fmla="*/ 80 h 100"/>
                <a:gd name="T4" fmla="*/ 0 w 98"/>
                <a:gd name="T5" fmla="*/ 83 h 100"/>
                <a:gd name="T6" fmla="*/ 0 w 98"/>
                <a:gd name="T7" fmla="*/ 87 h 100"/>
                <a:gd name="T8" fmla="*/ 0 w 98"/>
                <a:gd name="T9" fmla="*/ 92 h 100"/>
                <a:gd name="T10" fmla="*/ 2 w 98"/>
                <a:gd name="T11" fmla="*/ 96 h 100"/>
                <a:gd name="T12" fmla="*/ 7 w 98"/>
                <a:gd name="T13" fmla="*/ 99 h 100"/>
                <a:gd name="T14" fmla="*/ 11 w 98"/>
                <a:gd name="T15" fmla="*/ 100 h 100"/>
                <a:gd name="T16" fmla="*/ 16 w 98"/>
                <a:gd name="T17" fmla="*/ 99 h 100"/>
                <a:gd name="T18" fmla="*/ 20 w 98"/>
                <a:gd name="T19" fmla="*/ 96 h 100"/>
                <a:gd name="T20" fmla="*/ 96 w 98"/>
                <a:gd name="T21" fmla="*/ 20 h 100"/>
                <a:gd name="T22" fmla="*/ 98 w 98"/>
                <a:gd name="T23" fmla="*/ 17 h 100"/>
                <a:gd name="T24" fmla="*/ 98 w 98"/>
                <a:gd name="T25" fmla="*/ 11 h 100"/>
                <a:gd name="T26" fmla="*/ 98 w 98"/>
                <a:gd name="T27" fmla="*/ 8 h 100"/>
                <a:gd name="T28" fmla="*/ 96 w 98"/>
                <a:gd name="T29" fmla="*/ 4 h 100"/>
                <a:gd name="T30" fmla="*/ 92 w 98"/>
                <a:gd name="T31" fmla="*/ 1 h 100"/>
                <a:gd name="T32" fmla="*/ 87 w 98"/>
                <a:gd name="T33" fmla="*/ 0 h 100"/>
                <a:gd name="T34" fmla="*/ 83 w 98"/>
                <a:gd name="T35" fmla="*/ 1 h 100"/>
                <a:gd name="T36" fmla="*/ 78 w 98"/>
                <a:gd name="T37"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100">
                  <a:moveTo>
                    <a:pt x="78" y="4"/>
                  </a:moveTo>
                  <a:lnTo>
                    <a:pt x="2" y="80"/>
                  </a:lnTo>
                  <a:lnTo>
                    <a:pt x="0" y="83"/>
                  </a:lnTo>
                  <a:lnTo>
                    <a:pt x="0" y="87"/>
                  </a:lnTo>
                  <a:lnTo>
                    <a:pt x="0" y="92"/>
                  </a:lnTo>
                  <a:lnTo>
                    <a:pt x="2" y="96"/>
                  </a:lnTo>
                  <a:lnTo>
                    <a:pt x="7" y="99"/>
                  </a:lnTo>
                  <a:lnTo>
                    <a:pt x="11" y="100"/>
                  </a:lnTo>
                  <a:lnTo>
                    <a:pt x="16" y="99"/>
                  </a:lnTo>
                  <a:lnTo>
                    <a:pt x="20" y="96"/>
                  </a:lnTo>
                  <a:lnTo>
                    <a:pt x="96" y="20"/>
                  </a:lnTo>
                  <a:lnTo>
                    <a:pt x="98" y="17"/>
                  </a:lnTo>
                  <a:lnTo>
                    <a:pt x="98" y="11"/>
                  </a:lnTo>
                  <a:lnTo>
                    <a:pt x="98" y="8"/>
                  </a:lnTo>
                  <a:lnTo>
                    <a:pt x="96" y="4"/>
                  </a:lnTo>
                  <a:lnTo>
                    <a:pt x="92" y="1"/>
                  </a:lnTo>
                  <a:lnTo>
                    <a:pt x="87" y="0"/>
                  </a:lnTo>
                  <a:lnTo>
                    <a:pt x="83" y="1"/>
                  </a:lnTo>
                  <a:lnTo>
                    <a:pt x="7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9" name="Group 98">
            <a:extLst>
              <a:ext uri="{FF2B5EF4-FFF2-40B4-BE49-F238E27FC236}">
                <a16:creationId xmlns:a16="http://schemas.microsoft.com/office/drawing/2014/main" id="{B10B2A75-FCC2-3A48-88C5-AF8CA87E0F12}"/>
              </a:ext>
            </a:extLst>
          </p:cNvPr>
          <p:cNvGrpSpPr/>
          <p:nvPr/>
        </p:nvGrpSpPr>
        <p:grpSpPr>
          <a:xfrm>
            <a:off x="466625" y="260126"/>
            <a:ext cx="4794942" cy="598471"/>
            <a:chOff x="1970122" y="116008"/>
            <a:chExt cx="4794942" cy="598471"/>
          </a:xfrm>
        </p:grpSpPr>
        <p:sp>
          <p:nvSpPr>
            <p:cNvPr id="100" name="Rectangle 99">
              <a:extLst>
                <a:ext uri="{FF2B5EF4-FFF2-40B4-BE49-F238E27FC236}">
                  <a16:creationId xmlns:a16="http://schemas.microsoft.com/office/drawing/2014/main" id="{AE701F31-0222-254C-8F9D-2963E1963B64}"/>
                </a:ext>
              </a:extLst>
            </p:cNvPr>
            <p:cNvSpPr/>
            <p:nvPr/>
          </p:nvSpPr>
          <p:spPr>
            <a:xfrm>
              <a:off x="2496022" y="222036"/>
              <a:ext cx="4269042" cy="492443"/>
            </a:xfrm>
            <a:prstGeom prst="rect">
              <a:avLst/>
            </a:prstGeom>
          </p:spPr>
          <p:txBody>
            <a:bodyPr wrap="square">
              <a:spAutoFit/>
            </a:bodyPr>
            <a:lstStyle/>
            <a:p>
              <a:r>
                <a:rPr lang="en-US" altLang="zh-TW" sz="2600" dirty="0">
                  <a:solidFill>
                    <a:srgbClr val="FFFFFF"/>
                  </a:solidFill>
                  <a:latin typeface="Impact"/>
                  <a:ea typeface="Impact"/>
                  <a:cs typeface="Impact"/>
                  <a:sym typeface="Impact"/>
                </a:rPr>
                <a:t>BOTTOM OF THE 9TH </a:t>
              </a:r>
              <a:endParaRPr lang="en-US" sz="2600" dirty="0"/>
            </a:p>
          </p:txBody>
        </p:sp>
        <p:sp>
          <p:nvSpPr>
            <p:cNvPr id="101" name="Block Arc 100">
              <a:extLst>
                <a:ext uri="{FF2B5EF4-FFF2-40B4-BE49-F238E27FC236}">
                  <a16:creationId xmlns:a16="http://schemas.microsoft.com/office/drawing/2014/main" id="{ED181093-5F01-864A-B5F6-8CB6F9D983B4}"/>
                </a:ext>
              </a:extLst>
            </p:cNvPr>
            <p:cNvSpPr/>
            <p:nvPr/>
          </p:nvSpPr>
          <p:spPr>
            <a:xfrm rot="20463715">
              <a:off x="1970122" y="116008"/>
              <a:ext cx="526058" cy="527380"/>
            </a:xfrm>
            <a:prstGeom prst="blockArc">
              <a:avLst>
                <a:gd name="adj1" fmla="val 5428178"/>
                <a:gd name="adj2" fmla="val 0"/>
                <a:gd name="adj3" fmla="val 852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408720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F68495D-A923-A747-9096-E62896B2820C}"/>
              </a:ext>
            </a:extLst>
          </p:cNvPr>
          <p:cNvSpPr/>
          <p:nvPr/>
        </p:nvSpPr>
        <p:spPr>
          <a:xfrm>
            <a:off x="1679097" y="1057672"/>
            <a:ext cx="6688066" cy="523220"/>
          </a:xfrm>
          <a:prstGeom prst="rect">
            <a:avLst/>
          </a:prstGeom>
        </p:spPr>
        <p:txBody>
          <a:bodyPr wrap="square">
            <a:spAutoFit/>
          </a:bodyPr>
          <a:lstStyle/>
          <a:p>
            <a:pPr marL="139700" lvl="0">
              <a:buClr>
                <a:srgbClr val="FFFFFF"/>
              </a:buClr>
              <a:buSzPts val="1400"/>
            </a:pPr>
            <a:r>
              <a:rPr lang="en-US" altLang="zh-TW" u="sng" dirty="0">
                <a:solidFill>
                  <a:schemeClr val="bg1"/>
                </a:solidFill>
                <a:latin typeface="Roboto Slab"/>
                <a:ea typeface="Roboto Slab"/>
                <a:cs typeface="Roboto Slab"/>
                <a:sym typeface="Roboto Slab"/>
                <a:hlinkClick r:id="rId2">
                  <a:extLst>
                    <a:ext uri="{A12FA001-AC4F-418D-AE19-62706E023703}">
                      <ahyp:hlinkClr xmlns:ahyp="http://schemas.microsoft.com/office/drawing/2018/hyperlinkcolor" val="tx"/>
                    </a:ext>
                  </a:extLst>
                </a:hlinkClick>
              </a:rPr>
              <a:t>https://www.axios.com/major-league-baseball-team-value-a8454505-cc7d-4bb3-9406-d4f11cce7f80.html</a:t>
            </a:r>
            <a:endParaRPr lang="en-US" dirty="0">
              <a:solidFill>
                <a:schemeClr val="bg1"/>
              </a:solidFill>
              <a:latin typeface="Roboto Slab"/>
              <a:ea typeface="Roboto Slab"/>
              <a:cs typeface="Roboto Slab"/>
              <a:sym typeface="Roboto Slab"/>
            </a:endParaRPr>
          </a:p>
        </p:txBody>
      </p:sp>
      <p:sp>
        <p:nvSpPr>
          <p:cNvPr id="10" name="Rectangle 9">
            <a:extLst>
              <a:ext uri="{FF2B5EF4-FFF2-40B4-BE49-F238E27FC236}">
                <a16:creationId xmlns:a16="http://schemas.microsoft.com/office/drawing/2014/main" id="{CD538169-1001-C34A-A873-12AA07BFE06E}"/>
              </a:ext>
            </a:extLst>
          </p:cNvPr>
          <p:cNvSpPr/>
          <p:nvPr/>
        </p:nvSpPr>
        <p:spPr>
          <a:xfrm>
            <a:off x="1679097" y="1954253"/>
            <a:ext cx="6688066" cy="523220"/>
          </a:xfrm>
          <a:prstGeom prst="rect">
            <a:avLst/>
          </a:prstGeom>
        </p:spPr>
        <p:txBody>
          <a:bodyPr wrap="square">
            <a:spAutoFit/>
          </a:bodyPr>
          <a:lstStyle/>
          <a:p>
            <a:pPr marL="139700" lvl="0">
              <a:buClr>
                <a:srgbClr val="FFFFFF"/>
              </a:buClr>
              <a:buSzPts val="1400"/>
            </a:pPr>
            <a:r>
              <a:rPr lang="en-US" altLang="zh-TW" u="sng" dirty="0">
                <a:solidFill>
                  <a:schemeClr val="bg1"/>
                </a:solidFill>
                <a:latin typeface="Roboto Slab"/>
                <a:ea typeface="Roboto Slab"/>
                <a:cs typeface="Roboto Slab"/>
                <a:sym typeface="Roboto Slab"/>
                <a:hlinkClick r:id="rId3">
                  <a:extLst>
                    <a:ext uri="{A12FA001-AC4F-418D-AE19-62706E023703}">
                      <ahyp:hlinkClr xmlns:ahyp="http://schemas.microsoft.com/office/drawing/2018/hyperlinkcolor" val="tx"/>
                    </a:ext>
                  </a:extLst>
                </a:hlinkClick>
              </a:rPr>
              <a:t>https://www.statista.com/statistics/193426/average-ticket-price-in-the-mlb-since-2006/</a:t>
            </a:r>
            <a:endParaRPr lang="en-US" dirty="0">
              <a:solidFill>
                <a:schemeClr val="bg1"/>
              </a:solidFill>
              <a:latin typeface="Roboto Slab"/>
              <a:ea typeface="Roboto Slab"/>
              <a:cs typeface="Roboto Slab"/>
              <a:sym typeface="Roboto Slab"/>
            </a:endParaRPr>
          </a:p>
        </p:txBody>
      </p:sp>
      <p:sp>
        <p:nvSpPr>
          <p:cNvPr id="11" name="Rectangle 10">
            <a:extLst>
              <a:ext uri="{FF2B5EF4-FFF2-40B4-BE49-F238E27FC236}">
                <a16:creationId xmlns:a16="http://schemas.microsoft.com/office/drawing/2014/main" id="{9C1FBCD0-44A5-8442-96CD-4BD1C982B1F5}"/>
              </a:ext>
            </a:extLst>
          </p:cNvPr>
          <p:cNvSpPr/>
          <p:nvPr/>
        </p:nvSpPr>
        <p:spPr>
          <a:xfrm>
            <a:off x="1679097" y="3674535"/>
            <a:ext cx="6688066" cy="738664"/>
          </a:xfrm>
          <a:prstGeom prst="rect">
            <a:avLst/>
          </a:prstGeom>
        </p:spPr>
        <p:txBody>
          <a:bodyPr wrap="square">
            <a:spAutoFit/>
          </a:bodyPr>
          <a:lstStyle/>
          <a:p>
            <a:pPr marL="139700" lvl="0">
              <a:buClr>
                <a:srgbClr val="FFFFFF"/>
              </a:buClr>
              <a:buSzPts val="1400"/>
            </a:pPr>
            <a:r>
              <a:rPr lang="en-US" altLang="zh-TW" u="sng" dirty="0">
                <a:solidFill>
                  <a:schemeClr val="bg1"/>
                </a:solidFill>
                <a:latin typeface="Roboto Slab"/>
                <a:ea typeface="Roboto Slab"/>
                <a:cs typeface="Roboto Slab"/>
                <a:sym typeface="Roboto Slab"/>
                <a:hlinkClick r:id="rId4">
                  <a:extLst>
                    <a:ext uri="{A12FA001-AC4F-418D-AE19-62706E023703}">
                      <ahyp:hlinkClr xmlns:ahyp="http://schemas.microsoft.com/office/drawing/2018/hyperlinkcolor" val="tx"/>
                    </a:ext>
                  </a:extLst>
                </a:hlinkClick>
              </a:rPr>
              <a:t>https://www.prnewswire.com/news-releases/usc-annenbergthepostgame-genz-and-younger-millennial-sports-fans-are-driving-fundamental-changes-in-programming-platforms-and-purchasing-300271545.html</a:t>
            </a:r>
            <a:endParaRPr lang="en-US" dirty="0">
              <a:solidFill>
                <a:schemeClr val="bg1"/>
              </a:solidFill>
              <a:latin typeface="Roboto Slab"/>
              <a:ea typeface="Roboto Slab"/>
              <a:cs typeface="Roboto Slab"/>
              <a:sym typeface="Roboto Slab"/>
            </a:endParaRPr>
          </a:p>
        </p:txBody>
      </p:sp>
      <p:sp>
        <p:nvSpPr>
          <p:cNvPr id="12" name="Rectangle 11">
            <a:extLst>
              <a:ext uri="{FF2B5EF4-FFF2-40B4-BE49-F238E27FC236}">
                <a16:creationId xmlns:a16="http://schemas.microsoft.com/office/drawing/2014/main" id="{1FC13CA5-8E89-A24F-8AD5-AEC6F8895968}"/>
              </a:ext>
            </a:extLst>
          </p:cNvPr>
          <p:cNvSpPr/>
          <p:nvPr/>
        </p:nvSpPr>
        <p:spPr>
          <a:xfrm>
            <a:off x="1679097" y="2799149"/>
            <a:ext cx="6688066" cy="523220"/>
          </a:xfrm>
          <a:prstGeom prst="rect">
            <a:avLst/>
          </a:prstGeom>
        </p:spPr>
        <p:txBody>
          <a:bodyPr wrap="square">
            <a:spAutoFit/>
          </a:bodyPr>
          <a:lstStyle/>
          <a:p>
            <a:pPr marL="139700" lvl="0">
              <a:buClr>
                <a:srgbClr val="FFFFFF"/>
              </a:buClr>
              <a:buSzPts val="1400"/>
            </a:pPr>
            <a:r>
              <a:rPr lang="en-US" altLang="zh-TW" u="sng" dirty="0">
                <a:solidFill>
                  <a:schemeClr val="bg1"/>
                </a:solidFill>
                <a:latin typeface="Roboto Slab"/>
                <a:ea typeface="Roboto Slab"/>
                <a:cs typeface="Roboto Slab"/>
                <a:sym typeface="Roboto Slab"/>
                <a:hlinkClick r:id="rId5">
                  <a:extLst>
                    <a:ext uri="{A12FA001-AC4F-418D-AE19-62706E023703}">
                      <ahyp:hlinkClr xmlns:ahyp="http://schemas.microsoft.com/office/drawing/2018/hyperlinkcolor" val="tx"/>
                    </a:ext>
                  </a:extLst>
                </a:hlinkClick>
              </a:rPr>
              <a:t>https://www.statista.com/statistics/193421/regular-season-attendance-in-the-mlb-since-2006/</a:t>
            </a:r>
            <a:endParaRPr lang="en-US" dirty="0">
              <a:solidFill>
                <a:schemeClr val="bg1"/>
              </a:solidFill>
              <a:latin typeface="Roboto Slab"/>
              <a:ea typeface="Roboto Slab"/>
              <a:cs typeface="Roboto Slab"/>
              <a:sym typeface="Roboto Slab"/>
            </a:endParaRPr>
          </a:p>
        </p:txBody>
      </p:sp>
      <p:pic>
        <p:nvPicPr>
          <p:cNvPr id="34" name="Picture 33">
            <a:extLst>
              <a:ext uri="{FF2B5EF4-FFF2-40B4-BE49-F238E27FC236}">
                <a16:creationId xmlns:a16="http://schemas.microsoft.com/office/drawing/2014/main" id="{EAE13383-0EC1-5B44-BABE-709171630440}"/>
              </a:ext>
            </a:extLst>
          </p:cNvPr>
          <p:cNvPicPr>
            <a:picLocks noChangeAspect="1"/>
          </p:cNvPicPr>
          <p:nvPr/>
        </p:nvPicPr>
        <p:blipFill rotWithShape="1">
          <a:blip r:embed="rId6">
            <a:extLst>
              <a:ext uri="{28A0092B-C50C-407E-A947-70E740481C1C}">
                <a14:useLocalDpi xmlns:a14="http://schemas.microsoft.com/office/drawing/2010/main" val="0"/>
              </a:ext>
            </a:extLst>
          </a:blip>
          <a:srcRect l="3435" t="7099" r="67646" b="38222"/>
          <a:stretch/>
        </p:blipFill>
        <p:spPr>
          <a:xfrm>
            <a:off x="412613" y="2795899"/>
            <a:ext cx="1023025" cy="631986"/>
          </a:xfrm>
          <a:custGeom>
            <a:avLst/>
            <a:gdLst>
              <a:gd name="connsiteX0" fmla="*/ 0 w 1425080"/>
              <a:gd name="connsiteY0" fmla="*/ 0 h 1412810"/>
              <a:gd name="connsiteX1" fmla="*/ 1425080 w 1425080"/>
              <a:gd name="connsiteY1" fmla="*/ 0 h 1412810"/>
              <a:gd name="connsiteX2" fmla="*/ 1425080 w 1425080"/>
              <a:gd name="connsiteY2" fmla="*/ 1412810 h 1412810"/>
              <a:gd name="connsiteX3" fmla="*/ 0 w 1425080"/>
              <a:gd name="connsiteY3" fmla="*/ 1412810 h 1412810"/>
            </a:gdLst>
            <a:ahLst/>
            <a:cxnLst>
              <a:cxn ang="0">
                <a:pos x="connsiteX0" y="connsiteY0"/>
              </a:cxn>
              <a:cxn ang="0">
                <a:pos x="connsiteX1" y="connsiteY1"/>
              </a:cxn>
              <a:cxn ang="0">
                <a:pos x="connsiteX2" y="connsiteY2"/>
              </a:cxn>
              <a:cxn ang="0">
                <a:pos x="connsiteX3" y="connsiteY3"/>
              </a:cxn>
            </a:cxnLst>
            <a:rect l="l" t="t" r="r" b="b"/>
            <a:pathLst>
              <a:path w="1425080" h="1412810">
                <a:moveTo>
                  <a:pt x="0" y="0"/>
                </a:moveTo>
                <a:lnTo>
                  <a:pt x="1425080" y="0"/>
                </a:lnTo>
                <a:lnTo>
                  <a:pt x="1425080" y="1412810"/>
                </a:lnTo>
                <a:lnTo>
                  <a:pt x="0" y="1412810"/>
                </a:lnTo>
                <a:close/>
              </a:path>
            </a:pathLst>
          </a:custGeom>
        </p:spPr>
      </p:pic>
      <p:pic>
        <p:nvPicPr>
          <p:cNvPr id="35" name="Picture 34">
            <a:extLst>
              <a:ext uri="{FF2B5EF4-FFF2-40B4-BE49-F238E27FC236}">
                <a16:creationId xmlns:a16="http://schemas.microsoft.com/office/drawing/2014/main" id="{8738B158-77D1-CA4C-8AD0-E786128BA202}"/>
              </a:ext>
            </a:extLst>
          </p:cNvPr>
          <p:cNvPicPr>
            <a:picLocks noChangeAspect="1"/>
          </p:cNvPicPr>
          <p:nvPr/>
        </p:nvPicPr>
        <p:blipFill rotWithShape="1">
          <a:blip r:embed="rId6">
            <a:extLst>
              <a:ext uri="{28A0092B-C50C-407E-A947-70E740481C1C}">
                <a14:useLocalDpi xmlns:a14="http://schemas.microsoft.com/office/drawing/2010/main" val="0"/>
              </a:ext>
            </a:extLst>
          </a:blip>
          <a:srcRect l="3435" t="7099" r="67646" b="38222"/>
          <a:stretch/>
        </p:blipFill>
        <p:spPr>
          <a:xfrm>
            <a:off x="403841" y="1003289"/>
            <a:ext cx="1023025" cy="631986"/>
          </a:xfrm>
          <a:custGeom>
            <a:avLst/>
            <a:gdLst>
              <a:gd name="connsiteX0" fmla="*/ 0 w 1425080"/>
              <a:gd name="connsiteY0" fmla="*/ 0 h 1412810"/>
              <a:gd name="connsiteX1" fmla="*/ 1425080 w 1425080"/>
              <a:gd name="connsiteY1" fmla="*/ 0 h 1412810"/>
              <a:gd name="connsiteX2" fmla="*/ 1425080 w 1425080"/>
              <a:gd name="connsiteY2" fmla="*/ 1412810 h 1412810"/>
              <a:gd name="connsiteX3" fmla="*/ 0 w 1425080"/>
              <a:gd name="connsiteY3" fmla="*/ 1412810 h 1412810"/>
            </a:gdLst>
            <a:ahLst/>
            <a:cxnLst>
              <a:cxn ang="0">
                <a:pos x="connsiteX0" y="connsiteY0"/>
              </a:cxn>
              <a:cxn ang="0">
                <a:pos x="connsiteX1" y="connsiteY1"/>
              </a:cxn>
              <a:cxn ang="0">
                <a:pos x="connsiteX2" y="connsiteY2"/>
              </a:cxn>
              <a:cxn ang="0">
                <a:pos x="connsiteX3" y="connsiteY3"/>
              </a:cxn>
            </a:cxnLst>
            <a:rect l="l" t="t" r="r" b="b"/>
            <a:pathLst>
              <a:path w="1425080" h="1412810">
                <a:moveTo>
                  <a:pt x="0" y="0"/>
                </a:moveTo>
                <a:lnTo>
                  <a:pt x="1425080" y="0"/>
                </a:lnTo>
                <a:lnTo>
                  <a:pt x="1425080" y="1412810"/>
                </a:lnTo>
                <a:lnTo>
                  <a:pt x="0" y="1412810"/>
                </a:lnTo>
                <a:close/>
              </a:path>
            </a:pathLst>
          </a:custGeom>
        </p:spPr>
      </p:pic>
      <p:pic>
        <p:nvPicPr>
          <p:cNvPr id="36" name="Picture 35">
            <a:extLst>
              <a:ext uri="{FF2B5EF4-FFF2-40B4-BE49-F238E27FC236}">
                <a16:creationId xmlns:a16="http://schemas.microsoft.com/office/drawing/2014/main" id="{8314B8F3-A416-E74A-89D1-3B88F90F3CB2}"/>
              </a:ext>
            </a:extLst>
          </p:cNvPr>
          <p:cNvPicPr>
            <a:picLocks noChangeAspect="1"/>
          </p:cNvPicPr>
          <p:nvPr/>
        </p:nvPicPr>
        <p:blipFill rotWithShape="1">
          <a:blip r:embed="rId6">
            <a:extLst>
              <a:ext uri="{28A0092B-C50C-407E-A947-70E740481C1C}">
                <a14:useLocalDpi xmlns:a14="http://schemas.microsoft.com/office/drawing/2010/main" val="0"/>
              </a:ext>
            </a:extLst>
          </a:blip>
          <a:srcRect l="3435" t="7099" r="67646" b="38222"/>
          <a:stretch/>
        </p:blipFill>
        <p:spPr>
          <a:xfrm>
            <a:off x="412613" y="3727874"/>
            <a:ext cx="1023025" cy="631986"/>
          </a:xfrm>
          <a:custGeom>
            <a:avLst/>
            <a:gdLst>
              <a:gd name="connsiteX0" fmla="*/ 0 w 1425080"/>
              <a:gd name="connsiteY0" fmla="*/ 0 h 1412810"/>
              <a:gd name="connsiteX1" fmla="*/ 1425080 w 1425080"/>
              <a:gd name="connsiteY1" fmla="*/ 0 h 1412810"/>
              <a:gd name="connsiteX2" fmla="*/ 1425080 w 1425080"/>
              <a:gd name="connsiteY2" fmla="*/ 1412810 h 1412810"/>
              <a:gd name="connsiteX3" fmla="*/ 0 w 1425080"/>
              <a:gd name="connsiteY3" fmla="*/ 1412810 h 1412810"/>
            </a:gdLst>
            <a:ahLst/>
            <a:cxnLst>
              <a:cxn ang="0">
                <a:pos x="connsiteX0" y="connsiteY0"/>
              </a:cxn>
              <a:cxn ang="0">
                <a:pos x="connsiteX1" y="connsiteY1"/>
              </a:cxn>
              <a:cxn ang="0">
                <a:pos x="connsiteX2" y="connsiteY2"/>
              </a:cxn>
              <a:cxn ang="0">
                <a:pos x="connsiteX3" y="connsiteY3"/>
              </a:cxn>
            </a:cxnLst>
            <a:rect l="l" t="t" r="r" b="b"/>
            <a:pathLst>
              <a:path w="1425080" h="1412810">
                <a:moveTo>
                  <a:pt x="0" y="0"/>
                </a:moveTo>
                <a:lnTo>
                  <a:pt x="1425080" y="0"/>
                </a:lnTo>
                <a:lnTo>
                  <a:pt x="1425080" y="1412810"/>
                </a:lnTo>
                <a:lnTo>
                  <a:pt x="0" y="1412810"/>
                </a:lnTo>
                <a:close/>
              </a:path>
            </a:pathLst>
          </a:custGeom>
        </p:spPr>
      </p:pic>
      <p:pic>
        <p:nvPicPr>
          <p:cNvPr id="13" name="Picture 12">
            <a:extLst>
              <a:ext uri="{FF2B5EF4-FFF2-40B4-BE49-F238E27FC236}">
                <a16:creationId xmlns:a16="http://schemas.microsoft.com/office/drawing/2014/main" id="{53711786-A7EA-4240-B5F7-6C2062706BA3}"/>
              </a:ext>
            </a:extLst>
          </p:cNvPr>
          <p:cNvPicPr>
            <a:picLocks noChangeAspect="1"/>
          </p:cNvPicPr>
          <p:nvPr/>
        </p:nvPicPr>
        <p:blipFill>
          <a:blip r:embed="rId7"/>
          <a:stretch>
            <a:fillRect/>
          </a:stretch>
        </p:blipFill>
        <p:spPr>
          <a:xfrm>
            <a:off x="7029450" y="4138478"/>
            <a:ext cx="2266669" cy="1080210"/>
          </a:xfrm>
          <a:prstGeom prst="rect">
            <a:avLst/>
          </a:prstGeom>
        </p:spPr>
      </p:pic>
      <p:grpSp>
        <p:nvGrpSpPr>
          <p:cNvPr id="39" name="Group 38">
            <a:extLst>
              <a:ext uri="{FF2B5EF4-FFF2-40B4-BE49-F238E27FC236}">
                <a16:creationId xmlns:a16="http://schemas.microsoft.com/office/drawing/2014/main" id="{4BAE042E-2A66-DD47-9E7F-82F256E0AD72}"/>
              </a:ext>
            </a:extLst>
          </p:cNvPr>
          <p:cNvGrpSpPr/>
          <p:nvPr/>
        </p:nvGrpSpPr>
        <p:grpSpPr>
          <a:xfrm>
            <a:off x="436889" y="184696"/>
            <a:ext cx="4771782" cy="954851"/>
            <a:chOff x="1968822" y="116224"/>
            <a:chExt cx="4771782" cy="954851"/>
          </a:xfrm>
        </p:grpSpPr>
        <p:sp>
          <p:nvSpPr>
            <p:cNvPr id="41" name="Rectangle 40">
              <a:extLst>
                <a:ext uri="{FF2B5EF4-FFF2-40B4-BE49-F238E27FC236}">
                  <a16:creationId xmlns:a16="http://schemas.microsoft.com/office/drawing/2014/main" id="{3EE45271-7243-174A-A1FB-829E74D50743}"/>
                </a:ext>
              </a:extLst>
            </p:cNvPr>
            <p:cNvSpPr/>
            <p:nvPr/>
          </p:nvSpPr>
          <p:spPr>
            <a:xfrm>
              <a:off x="2471562" y="240078"/>
              <a:ext cx="4269042" cy="830997"/>
            </a:xfrm>
            <a:prstGeom prst="rect">
              <a:avLst/>
            </a:prstGeom>
          </p:spPr>
          <p:txBody>
            <a:bodyPr wrap="square">
              <a:spAutoFit/>
            </a:bodyPr>
            <a:lstStyle/>
            <a:p>
              <a:r>
                <a:rPr lang="en-US" altLang="zh-TW" sz="2400" dirty="0">
                  <a:solidFill>
                    <a:srgbClr val="FFFFFF"/>
                  </a:solidFill>
                  <a:latin typeface="Impact"/>
                  <a:sym typeface="Impact"/>
                </a:rPr>
                <a:t>SOURCES / WORKS CITED</a:t>
              </a:r>
              <a:endParaRPr lang="en-US" sz="2400" dirty="0">
                <a:solidFill>
                  <a:srgbClr val="FFFFFF"/>
                </a:solidFill>
                <a:latin typeface="Impact"/>
              </a:endParaRPr>
            </a:p>
            <a:p>
              <a:endParaRPr lang="en-US" sz="2400" dirty="0"/>
            </a:p>
          </p:txBody>
        </p:sp>
        <p:sp>
          <p:nvSpPr>
            <p:cNvPr id="42" name="Block Arc 41">
              <a:extLst>
                <a:ext uri="{FF2B5EF4-FFF2-40B4-BE49-F238E27FC236}">
                  <a16:creationId xmlns:a16="http://schemas.microsoft.com/office/drawing/2014/main" id="{1155FB50-8485-834B-A636-2E408D6F7870}"/>
                </a:ext>
              </a:extLst>
            </p:cNvPr>
            <p:cNvSpPr/>
            <p:nvPr/>
          </p:nvSpPr>
          <p:spPr>
            <a:xfrm rot="20463715">
              <a:off x="1968822" y="116224"/>
              <a:ext cx="530280" cy="544683"/>
            </a:xfrm>
            <a:prstGeom prst="blockArc">
              <a:avLst>
                <a:gd name="adj1" fmla="val 5428178"/>
                <a:gd name="adj2" fmla="val 0"/>
                <a:gd name="adj3" fmla="val 852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3" name="Picture 42">
            <a:extLst>
              <a:ext uri="{FF2B5EF4-FFF2-40B4-BE49-F238E27FC236}">
                <a16:creationId xmlns:a16="http://schemas.microsoft.com/office/drawing/2014/main" id="{353E61EC-4AFE-564C-BC31-1B926BF14BA6}"/>
              </a:ext>
            </a:extLst>
          </p:cNvPr>
          <p:cNvPicPr>
            <a:picLocks noChangeAspect="1"/>
          </p:cNvPicPr>
          <p:nvPr/>
        </p:nvPicPr>
        <p:blipFill rotWithShape="1">
          <a:blip r:embed="rId6">
            <a:extLst>
              <a:ext uri="{28A0092B-C50C-407E-A947-70E740481C1C}">
                <a14:useLocalDpi xmlns:a14="http://schemas.microsoft.com/office/drawing/2010/main" val="0"/>
              </a:ext>
            </a:extLst>
          </a:blip>
          <a:srcRect l="3435" t="7099" r="67646" b="38222"/>
          <a:stretch/>
        </p:blipFill>
        <p:spPr>
          <a:xfrm>
            <a:off x="412612" y="1899870"/>
            <a:ext cx="1023025" cy="631986"/>
          </a:xfrm>
          <a:custGeom>
            <a:avLst/>
            <a:gdLst>
              <a:gd name="connsiteX0" fmla="*/ 0 w 1425080"/>
              <a:gd name="connsiteY0" fmla="*/ 0 h 1412810"/>
              <a:gd name="connsiteX1" fmla="*/ 1425080 w 1425080"/>
              <a:gd name="connsiteY1" fmla="*/ 0 h 1412810"/>
              <a:gd name="connsiteX2" fmla="*/ 1425080 w 1425080"/>
              <a:gd name="connsiteY2" fmla="*/ 1412810 h 1412810"/>
              <a:gd name="connsiteX3" fmla="*/ 0 w 1425080"/>
              <a:gd name="connsiteY3" fmla="*/ 1412810 h 1412810"/>
            </a:gdLst>
            <a:ahLst/>
            <a:cxnLst>
              <a:cxn ang="0">
                <a:pos x="connsiteX0" y="connsiteY0"/>
              </a:cxn>
              <a:cxn ang="0">
                <a:pos x="connsiteX1" y="connsiteY1"/>
              </a:cxn>
              <a:cxn ang="0">
                <a:pos x="connsiteX2" y="connsiteY2"/>
              </a:cxn>
              <a:cxn ang="0">
                <a:pos x="connsiteX3" y="connsiteY3"/>
              </a:cxn>
            </a:cxnLst>
            <a:rect l="l" t="t" r="r" b="b"/>
            <a:pathLst>
              <a:path w="1425080" h="1412810">
                <a:moveTo>
                  <a:pt x="0" y="0"/>
                </a:moveTo>
                <a:lnTo>
                  <a:pt x="1425080" y="0"/>
                </a:lnTo>
                <a:lnTo>
                  <a:pt x="1425080" y="1412810"/>
                </a:lnTo>
                <a:lnTo>
                  <a:pt x="0" y="1412810"/>
                </a:lnTo>
                <a:close/>
              </a:path>
            </a:pathLst>
          </a:custGeom>
        </p:spPr>
      </p:pic>
    </p:spTree>
    <p:extLst>
      <p:ext uri="{BB962C8B-B14F-4D97-AF65-F5344CB8AC3E}">
        <p14:creationId xmlns:p14="http://schemas.microsoft.com/office/powerpoint/2010/main" val="3814334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8"/>
          <p:cNvPicPr preferRelativeResize="0"/>
          <p:nvPr/>
        </p:nvPicPr>
        <p:blipFill>
          <a:blip r:embed="rId3">
            <a:alphaModFix amt="50000"/>
          </a:blip>
          <a:stretch>
            <a:fillRect/>
          </a:stretch>
        </p:blipFill>
        <p:spPr>
          <a:xfrm>
            <a:off x="0" y="14"/>
            <a:ext cx="9144000" cy="5143487"/>
          </a:xfrm>
          <a:prstGeom prst="rect">
            <a:avLst/>
          </a:prstGeom>
          <a:noFill/>
          <a:ln>
            <a:noFill/>
          </a:ln>
        </p:spPr>
      </p:pic>
      <p:sp>
        <p:nvSpPr>
          <p:cNvPr id="181" name="Google Shape;181;p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sz="7200">
                <a:solidFill>
                  <a:srgbClr val="FFFFFF"/>
                </a:solidFill>
                <a:latin typeface="Impact"/>
                <a:ea typeface="Impact"/>
                <a:cs typeface="Impact"/>
                <a:sym typeface="Impact"/>
              </a:rPr>
              <a:t>THANK YOU</a:t>
            </a:r>
            <a:endParaRPr sz="7200">
              <a:solidFill>
                <a:srgbClr val="FFFFFF"/>
              </a:solidFill>
              <a:latin typeface="Impact"/>
              <a:ea typeface="Impact"/>
              <a:cs typeface="Impact"/>
              <a:sym typeface="Impac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FFFFFF"/>
                </a:solidFill>
                <a:latin typeface="Impact"/>
                <a:ea typeface="Impact"/>
                <a:cs typeface="Impact"/>
                <a:sym typeface="Impact"/>
              </a:rPr>
              <a:t>ROSTER</a:t>
            </a:r>
            <a:endParaRPr>
              <a:solidFill>
                <a:srgbClr val="FFFFFF"/>
              </a:solidFill>
              <a:latin typeface="Impact"/>
              <a:ea typeface="Impact"/>
              <a:cs typeface="Impact"/>
              <a:sym typeface="Impact"/>
            </a:endParaRPr>
          </a:p>
          <a:p>
            <a:pPr marL="0" lvl="0" indent="0" algn="l" rtl="0">
              <a:spcBef>
                <a:spcPts val="0"/>
              </a:spcBef>
              <a:spcAft>
                <a:spcPts val="0"/>
              </a:spcAft>
              <a:buNone/>
            </a:pPr>
            <a:endParaRPr sz="1200">
              <a:solidFill>
                <a:srgbClr val="FFFFFF"/>
              </a:solidFill>
              <a:latin typeface="Roboto Slab"/>
              <a:ea typeface="Roboto Slab"/>
              <a:cs typeface="Roboto Slab"/>
              <a:sym typeface="Roboto Slab"/>
            </a:endParaRPr>
          </a:p>
        </p:txBody>
      </p:sp>
      <p:sp>
        <p:nvSpPr>
          <p:cNvPr id="65" name="Google Shape;65;p14"/>
          <p:cNvSpPr txBox="1"/>
          <p:nvPr/>
        </p:nvSpPr>
        <p:spPr>
          <a:xfrm>
            <a:off x="985788" y="3438000"/>
            <a:ext cx="1347300" cy="38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b="1">
                <a:solidFill>
                  <a:srgbClr val="FFFFFF"/>
                </a:solidFill>
                <a:latin typeface="Roboto Slab"/>
                <a:ea typeface="Roboto Slab"/>
                <a:cs typeface="Roboto Slab"/>
                <a:sym typeface="Roboto Slab"/>
              </a:rPr>
              <a:t>YI-YING LIN</a:t>
            </a:r>
            <a:endParaRPr b="1">
              <a:solidFill>
                <a:srgbClr val="FFFFFF"/>
              </a:solidFill>
              <a:latin typeface="Roboto Slab"/>
              <a:ea typeface="Roboto Slab"/>
              <a:cs typeface="Roboto Slab"/>
              <a:sym typeface="Roboto Slab"/>
            </a:endParaRPr>
          </a:p>
        </p:txBody>
      </p:sp>
      <p:sp>
        <p:nvSpPr>
          <p:cNvPr id="66" name="Google Shape;66;p14"/>
          <p:cNvSpPr txBox="1"/>
          <p:nvPr/>
        </p:nvSpPr>
        <p:spPr>
          <a:xfrm>
            <a:off x="3201500" y="3420750"/>
            <a:ext cx="2567400" cy="38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b="1">
                <a:solidFill>
                  <a:srgbClr val="FFFFFF"/>
                </a:solidFill>
                <a:latin typeface="Roboto Slab"/>
                <a:ea typeface="Roboto Slab"/>
                <a:cs typeface="Roboto Slab"/>
                <a:sym typeface="Roboto Slab"/>
              </a:rPr>
              <a:t>VIKRANT DEV RATHORE</a:t>
            </a:r>
            <a:endParaRPr b="1">
              <a:solidFill>
                <a:srgbClr val="FFFFFF"/>
              </a:solidFill>
              <a:latin typeface="Roboto Slab"/>
              <a:ea typeface="Roboto Slab"/>
              <a:cs typeface="Roboto Slab"/>
              <a:sym typeface="Roboto Slab"/>
            </a:endParaRPr>
          </a:p>
        </p:txBody>
      </p:sp>
      <p:sp>
        <p:nvSpPr>
          <p:cNvPr id="67" name="Google Shape;67;p14"/>
          <p:cNvSpPr txBox="1"/>
          <p:nvPr/>
        </p:nvSpPr>
        <p:spPr>
          <a:xfrm>
            <a:off x="6436625" y="3420750"/>
            <a:ext cx="1902000" cy="38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b="1">
                <a:solidFill>
                  <a:srgbClr val="FFFFFF"/>
                </a:solidFill>
                <a:latin typeface="Roboto Slab"/>
                <a:ea typeface="Roboto Slab"/>
                <a:cs typeface="Roboto Slab"/>
                <a:sym typeface="Roboto Slab"/>
              </a:rPr>
              <a:t>CAROLINE SPARKS</a:t>
            </a:r>
            <a:endParaRPr b="1">
              <a:solidFill>
                <a:srgbClr val="FFFFFF"/>
              </a:solidFill>
              <a:latin typeface="Roboto Slab"/>
              <a:ea typeface="Roboto Slab"/>
              <a:cs typeface="Roboto Slab"/>
              <a:sym typeface="Roboto Slab"/>
            </a:endParaRPr>
          </a:p>
        </p:txBody>
      </p:sp>
      <p:sp>
        <p:nvSpPr>
          <p:cNvPr id="68" name="Google Shape;68;p14"/>
          <p:cNvSpPr txBox="1"/>
          <p:nvPr/>
        </p:nvSpPr>
        <p:spPr>
          <a:xfrm>
            <a:off x="6341225" y="3806050"/>
            <a:ext cx="2092800" cy="38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1200">
                <a:solidFill>
                  <a:srgbClr val="FFFFFF"/>
                </a:solidFill>
                <a:latin typeface="Roboto Slab"/>
                <a:ea typeface="Roboto Slab"/>
                <a:cs typeface="Roboto Slab"/>
                <a:sym typeface="Roboto Slab"/>
              </a:rPr>
              <a:t>MS Marketing, UT Dallas</a:t>
            </a:r>
            <a:endParaRPr sz="1200">
              <a:solidFill>
                <a:srgbClr val="FFFFFF"/>
              </a:solidFill>
              <a:latin typeface="Roboto Slab"/>
              <a:ea typeface="Roboto Slab"/>
              <a:cs typeface="Roboto Slab"/>
              <a:sym typeface="Roboto Slab"/>
            </a:endParaRPr>
          </a:p>
          <a:p>
            <a:pPr marL="0" lvl="0" indent="0" algn="ctr" rtl="0">
              <a:spcBef>
                <a:spcPts val="0"/>
              </a:spcBef>
              <a:spcAft>
                <a:spcPts val="0"/>
              </a:spcAft>
              <a:buNone/>
            </a:pPr>
            <a:r>
              <a:rPr lang="zh-TW" sz="1200">
                <a:solidFill>
                  <a:srgbClr val="FFFFFF"/>
                </a:solidFill>
                <a:latin typeface="Roboto Slab"/>
                <a:ea typeface="Roboto Slab"/>
                <a:cs typeface="Roboto Slab"/>
                <a:sym typeface="Roboto Slab"/>
              </a:rPr>
              <a:t>LinkedIn: /carolinefsparks</a:t>
            </a:r>
            <a:endParaRPr sz="1200">
              <a:solidFill>
                <a:srgbClr val="FFFFFF"/>
              </a:solidFill>
              <a:latin typeface="Roboto Slab"/>
              <a:ea typeface="Roboto Slab"/>
              <a:cs typeface="Roboto Slab"/>
              <a:sym typeface="Roboto Slab"/>
            </a:endParaRPr>
          </a:p>
        </p:txBody>
      </p:sp>
      <p:sp>
        <p:nvSpPr>
          <p:cNvPr id="69" name="Google Shape;69;p14"/>
          <p:cNvSpPr txBox="1"/>
          <p:nvPr/>
        </p:nvSpPr>
        <p:spPr>
          <a:xfrm>
            <a:off x="3145100" y="3821400"/>
            <a:ext cx="2680200" cy="38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1200">
                <a:solidFill>
                  <a:schemeClr val="lt1"/>
                </a:solidFill>
                <a:latin typeface="Roboto Slab"/>
                <a:ea typeface="Roboto Slab"/>
                <a:cs typeface="Roboto Slab"/>
                <a:sym typeface="Roboto Slab"/>
              </a:rPr>
              <a:t>MS Business Analytics</a:t>
            </a:r>
            <a:r>
              <a:rPr lang="zh-TW" sz="1200">
                <a:solidFill>
                  <a:srgbClr val="FFFFFF"/>
                </a:solidFill>
                <a:latin typeface="Roboto Slab"/>
                <a:ea typeface="Roboto Slab"/>
                <a:cs typeface="Roboto Slab"/>
                <a:sym typeface="Roboto Slab"/>
              </a:rPr>
              <a:t>, UT Dallas</a:t>
            </a:r>
            <a:endParaRPr sz="1200">
              <a:solidFill>
                <a:srgbClr val="FFFFFF"/>
              </a:solidFill>
              <a:latin typeface="Roboto Slab"/>
              <a:ea typeface="Roboto Slab"/>
              <a:cs typeface="Roboto Slab"/>
              <a:sym typeface="Roboto Slab"/>
            </a:endParaRPr>
          </a:p>
          <a:p>
            <a:pPr marL="0" lvl="0" indent="0" algn="ctr" rtl="0">
              <a:spcBef>
                <a:spcPts val="0"/>
              </a:spcBef>
              <a:spcAft>
                <a:spcPts val="0"/>
              </a:spcAft>
              <a:buNone/>
            </a:pPr>
            <a:r>
              <a:rPr lang="zh-TW" sz="1200">
                <a:solidFill>
                  <a:schemeClr val="lt1"/>
                </a:solidFill>
                <a:latin typeface="Roboto Slab"/>
                <a:ea typeface="Roboto Slab"/>
                <a:cs typeface="Roboto Slab"/>
                <a:sym typeface="Roboto Slab"/>
              </a:rPr>
              <a:t>LinkedIn: /vikrant31</a:t>
            </a:r>
            <a:endParaRPr sz="1200">
              <a:solidFill>
                <a:srgbClr val="FFFF00"/>
              </a:solidFill>
              <a:latin typeface="Roboto Slab"/>
              <a:ea typeface="Roboto Slab"/>
              <a:cs typeface="Roboto Slab"/>
              <a:sym typeface="Roboto Slab"/>
            </a:endParaRPr>
          </a:p>
        </p:txBody>
      </p:sp>
      <p:sp>
        <p:nvSpPr>
          <p:cNvPr id="70" name="Google Shape;70;p14"/>
          <p:cNvSpPr txBox="1"/>
          <p:nvPr/>
        </p:nvSpPr>
        <p:spPr>
          <a:xfrm>
            <a:off x="194900" y="3806050"/>
            <a:ext cx="2932500" cy="38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1200">
                <a:solidFill>
                  <a:schemeClr val="lt1"/>
                </a:solidFill>
                <a:latin typeface="Roboto Slab"/>
                <a:ea typeface="Roboto Slab"/>
                <a:cs typeface="Roboto Slab"/>
                <a:sym typeface="Roboto Slab"/>
              </a:rPr>
              <a:t>MS Business Analytics</a:t>
            </a:r>
            <a:r>
              <a:rPr lang="zh-TW" sz="1200">
                <a:solidFill>
                  <a:srgbClr val="FFFFFF"/>
                </a:solidFill>
                <a:latin typeface="Roboto Slab"/>
                <a:ea typeface="Roboto Slab"/>
                <a:cs typeface="Roboto Slab"/>
                <a:sym typeface="Roboto Slab"/>
              </a:rPr>
              <a:t>, UT Dallas</a:t>
            </a:r>
            <a:endParaRPr sz="1200">
              <a:solidFill>
                <a:srgbClr val="FFFFFF"/>
              </a:solidFill>
              <a:latin typeface="Roboto Slab"/>
              <a:ea typeface="Roboto Slab"/>
              <a:cs typeface="Roboto Slab"/>
              <a:sym typeface="Roboto Slab"/>
            </a:endParaRPr>
          </a:p>
          <a:p>
            <a:pPr marL="0" lvl="0" indent="0" algn="ctr" rtl="0">
              <a:spcBef>
                <a:spcPts val="0"/>
              </a:spcBef>
              <a:spcAft>
                <a:spcPts val="0"/>
              </a:spcAft>
              <a:buNone/>
            </a:pPr>
            <a:r>
              <a:rPr lang="zh-TW" sz="1200">
                <a:solidFill>
                  <a:srgbClr val="FFFFFF"/>
                </a:solidFill>
                <a:latin typeface="Roboto Slab"/>
                <a:ea typeface="Roboto Slab"/>
                <a:cs typeface="Roboto Slab"/>
                <a:sym typeface="Roboto Slab"/>
              </a:rPr>
              <a:t>LinkedIn: /yi-ying-lin</a:t>
            </a:r>
            <a:endParaRPr sz="1200">
              <a:solidFill>
                <a:srgbClr val="FFFFFF"/>
              </a:solidFill>
              <a:latin typeface="Roboto Slab"/>
              <a:ea typeface="Roboto Slab"/>
              <a:cs typeface="Roboto Slab"/>
              <a:sym typeface="Roboto Slab"/>
            </a:endParaRPr>
          </a:p>
        </p:txBody>
      </p:sp>
      <p:pic>
        <p:nvPicPr>
          <p:cNvPr id="71" name="Google Shape;71;p14"/>
          <p:cNvPicPr preferRelativeResize="0"/>
          <p:nvPr/>
        </p:nvPicPr>
        <p:blipFill rotWithShape="1">
          <a:blip r:embed="rId3">
            <a:alphaModFix/>
          </a:blip>
          <a:srcRect l="14315" r="11357"/>
          <a:stretch/>
        </p:blipFill>
        <p:spPr>
          <a:xfrm>
            <a:off x="6297825" y="1282800"/>
            <a:ext cx="2179601" cy="1968299"/>
          </a:xfrm>
          <a:prstGeom prst="rect">
            <a:avLst/>
          </a:prstGeom>
          <a:noFill/>
          <a:ln>
            <a:noFill/>
          </a:ln>
        </p:spPr>
      </p:pic>
      <p:pic>
        <p:nvPicPr>
          <p:cNvPr id="72" name="Google Shape;72;p14"/>
          <p:cNvPicPr preferRelativeResize="0"/>
          <p:nvPr/>
        </p:nvPicPr>
        <p:blipFill>
          <a:blip r:embed="rId4">
            <a:alphaModFix/>
          </a:blip>
          <a:stretch>
            <a:fillRect/>
          </a:stretch>
        </p:blipFill>
        <p:spPr>
          <a:xfrm>
            <a:off x="3501050" y="1298950"/>
            <a:ext cx="1968300" cy="1968300"/>
          </a:xfrm>
          <a:prstGeom prst="rect">
            <a:avLst/>
          </a:prstGeom>
          <a:noFill/>
          <a:ln>
            <a:noFill/>
          </a:ln>
        </p:spPr>
      </p:pic>
      <p:pic>
        <p:nvPicPr>
          <p:cNvPr id="73" name="Google Shape;73;p14"/>
          <p:cNvPicPr preferRelativeResize="0"/>
          <p:nvPr/>
        </p:nvPicPr>
        <p:blipFill rotWithShape="1">
          <a:blip r:embed="rId5">
            <a:alphaModFix/>
          </a:blip>
          <a:srcRect l="5891" t="5060"/>
          <a:stretch/>
        </p:blipFill>
        <p:spPr>
          <a:xfrm>
            <a:off x="741700" y="1298950"/>
            <a:ext cx="1835475" cy="1968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FFFFFF"/>
                </a:solidFill>
                <a:latin typeface="Impact"/>
                <a:ea typeface="Impact"/>
                <a:cs typeface="Impact"/>
                <a:sym typeface="Impact"/>
              </a:rPr>
              <a:t>THE FIRST INNING</a:t>
            </a:r>
            <a:endParaRPr>
              <a:solidFill>
                <a:srgbClr val="FFFFFF"/>
              </a:solidFill>
              <a:latin typeface="Impact"/>
              <a:ea typeface="Impact"/>
              <a:cs typeface="Impact"/>
              <a:sym typeface="Impact"/>
            </a:endParaRPr>
          </a:p>
        </p:txBody>
      </p:sp>
      <p:sp>
        <p:nvSpPr>
          <p:cNvPr id="79" name="Google Shape;7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FFFFFF"/>
                </a:solidFill>
                <a:latin typeface="Roboto Slab"/>
                <a:ea typeface="Roboto Slab"/>
                <a:cs typeface="Roboto Slab"/>
                <a:sym typeface="Roboto Slab"/>
              </a:rPr>
              <a:t>Did you know?</a:t>
            </a:r>
            <a:endParaRPr>
              <a:solidFill>
                <a:srgbClr val="FFFFFF"/>
              </a:solidFill>
              <a:latin typeface="Roboto Slab"/>
              <a:ea typeface="Roboto Slab"/>
              <a:cs typeface="Roboto Slab"/>
              <a:sym typeface="Roboto Slab"/>
            </a:endParaRPr>
          </a:p>
          <a:p>
            <a:pPr marL="457200" lvl="0" indent="-342900" algn="l" rtl="0">
              <a:spcBef>
                <a:spcPts val="1600"/>
              </a:spcBef>
              <a:spcAft>
                <a:spcPts val="0"/>
              </a:spcAft>
              <a:buClr>
                <a:srgbClr val="FFFFFF"/>
              </a:buClr>
              <a:buSzPts val="1800"/>
              <a:buFont typeface="Roboto Slab"/>
              <a:buChar char="-"/>
            </a:pPr>
            <a:r>
              <a:rPr lang="zh-TW">
                <a:solidFill>
                  <a:srgbClr val="FFFFFF"/>
                </a:solidFill>
                <a:latin typeface="Roboto Slab"/>
                <a:ea typeface="Roboto Slab"/>
                <a:cs typeface="Roboto Slab"/>
                <a:sym typeface="Roboto Slab"/>
              </a:rPr>
              <a:t>According to Forbes, the average Major League Baseball team is worth $1.78 billion</a:t>
            </a:r>
            <a:r>
              <a:rPr lang="zh-TW" baseline="30000">
                <a:solidFill>
                  <a:srgbClr val="FFFFFF"/>
                </a:solidFill>
                <a:latin typeface="Roboto Slab"/>
                <a:ea typeface="Roboto Slab"/>
                <a:cs typeface="Roboto Slab"/>
                <a:sym typeface="Roboto Slab"/>
              </a:rPr>
              <a:t>1</a:t>
            </a:r>
            <a:r>
              <a:rPr lang="zh-TW">
                <a:solidFill>
                  <a:srgbClr val="FFFFFF"/>
                </a:solidFill>
                <a:latin typeface="Roboto Slab"/>
                <a:ea typeface="Roboto Slab"/>
                <a:cs typeface="Roboto Slab"/>
                <a:sym typeface="Roboto Slab"/>
              </a:rPr>
              <a:t> </a:t>
            </a:r>
            <a:endParaRPr>
              <a:solidFill>
                <a:srgbClr val="FFFFFF"/>
              </a:solidFill>
              <a:latin typeface="Roboto Slab"/>
              <a:ea typeface="Roboto Slab"/>
              <a:cs typeface="Roboto Slab"/>
              <a:sym typeface="Roboto Slab"/>
            </a:endParaRPr>
          </a:p>
          <a:p>
            <a:pPr marL="457200" lvl="0" indent="-342900" algn="l" rtl="0">
              <a:spcBef>
                <a:spcPts val="0"/>
              </a:spcBef>
              <a:spcAft>
                <a:spcPts val="0"/>
              </a:spcAft>
              <a:buClr>
                <a:srgbClr val="FFFFFF"/>
              </a:buClr>
              <a:buSzPts val="1800"/>
              <a:buFont typeface="Roboto Slab"/>
              <a:buChar char="-"/>
            </a:pPr>
            <a:r>
              <a:rPr lang="zh-TW">
                <a:solidFill>
                  <a:srgbClr val="FFFFFF"/>
                </a:solidFill>
                <a:latin typeface="Roboto Slab"/>
                <a:ea typeface="Roboto Slab"/>
                <a:cs typeface="Roboto Slab"/>
                <a:sym typeface="Roboto Slab"/>
              </a:rPr>
              <a:t>The average Major League Baseball ticket costs $32.99 as of July, 2019</a:t>
            </a:r>
            <a:r>
              <a:rPr lang="zh-TW" baseline="30000">
                <a:solidFill>
                  <a:srgbClr val="FFFFFF"/>
                </a:solidFill>
                <a:latin typeface="Roboto Slab"/>
                <a:ea typeface="Roboto Slab"/>
                <a:cs typeface="Roboto Slab"/>
                <a:sym typeface="Roboto Slab"/>
              </a:rPr>
              <a:t>2</a:t>
            </a:r>
            <a:endParaRPr baseline="30000">
              <a:solidFill>
                <a:srgbClr val="FFFFFF"/>
              </a:solidFill>
              <a:latin typeface="Roboto Slab"/>
              <a:ea typeface="Roboto Slab"/>
              <a:cs typeface="Roboto Slab"/>
              <a:sym typeface="Roboto Slab"/>
            </a:endParaRPr>
          </a:p>
          <a:p>
            <a:pPr marL="457200" lvl="0" indent="-342900" algn="l" rtl="0">
              <a:spcBef>
                <a:spcPts val="0"/>
              </a:spcBef>
              <a:spcAft>
                <a:spcPts val="0"/>
              </a:spcAft>
              <a:buClr>
                <a:srgbClr val="FFFFFF"/>
              </a:buClr>
              <a:buSzPts val="1800"/>
              <a:buFont typeface="Roboto Slab"/>
              <a:buChar char="-"/>
            </a:pPr>
            <a:r>
              <a:rPr lang="zh-TW">
                <a:solidFill>
                  <a:srgbClr val="FFFFFF"/>
                </a:solidFill>
                <a:latin typeface="Roboto Slab"/>
                <a:ea typeface="Roboto Slab"/>
                <a:cs typeface="Roboto Slab"/>
                <a:sym typeface="Roboto Slab"/>
              </a:rPr>
              <a:t>In 2018, total attentdance for Major League Baseball regular season games was 69.65 million people</a:t>
            </a:r>
            <a:r>
              <a:rPr lang="zh-TW" baseline="30000">
                <a:solidFill>
                  <a:srgbClr val="FFFFFF"/>
                </a:solidFill>
                <a:latin typeface="Roboto Slab"/>
                <a:ea typeface="Roboto Slab"/>
                <a:cs typeface="Roboto Slab"/>
                <a:sym typeface="Roboto Slab"/>
              </a:rPr>
              <a:t>3</a:t>
            </a:r>
            <a:endParaRPr baseline="30000">
              <a:solidFill>
                <a:srgbClr val="FFFFFF"/>
              </a:solidFill>
              <a:latin typeface="Roboto Slab"/>
              <a:ea typeface="Roboto Slab"/>
              <a:cs typeface="Roboto Slab"/>
              <a:sym typeface="Roboto Slab"/>
            </a:endParaRPr>
          </a:p>
          <a:p>
            <a:pPr marL="457200" lvl="0" indent="-342900" algn="l" rtl="0">
              <a:spcBef>
                <a:spcPts val="0"/>
              </a:spcBef>
              <a:spcAft>
                <a:spcPts val="0"/>
              </a:spcAft>
              <a:buClr>
                <a:srgbClr val="FFFFFF"/>
              </a:buClr>
              <a:buSzPts val="1800"/>
              <a:buFont typeface="Roboto Slab"/>
              <a:buChar char="-"/>
            </a:pPr>
            <a:r>
              <a:rPr lang="zh-TW">
                <a:solidFill>
                  <a:srgbClr val="FFFFFF"/>
                </a:solidFill>
                <a:latin typeface="Roboto Slab"/>
                <a:ea typeface="Roboto Slab"/>
                <a:cs typeface="Roboto Slab"/>
                <a:sym typeface="Roboto Slab"/>
              </a:rPr>
              <a:t>65% of GenZ and Young Millenials are consuming sports content on a mobile device</a:t>
            </a:r>
            <a:r>
              <a:rPr lang="zh-TW" baseline="30000">
                <a:solidFill>
                  <a:srgbClr val="FFFFFF"/>
                </a:solidFill>
                <a:latin typeface="Roboto Slab"/>
                <a:ea typeface="Roboto Slab"/>
                <a:cs typeface="Roboto Slab"/>
                <a:sym typeface="Roboto Slab"/>
              </a:rPr>
              <a:t>4</a:t>
            </a:r>
            <a:endParaRPr sz="1600">
              <a:solidFill>
                <a:srgbClr val="FFFFFF"/>
              </a:solidFill>
              <a:latin typeface="Roboto Slab"/>
              <a:ea typeface="Roboto Slab"/>
              <a:cs typeface="Roboto Slab"/>
              <a:sym typeface="Roboto Slab"/>
            </a:endParaRPr>
          </a:p>
          <a:p>
            <a:pPr marL="0" lvl="0" indent="0" algn="r" rtl="0">
              <a:spcBef>
                <a:spcPts val="1600"/>
              </a:spcBef>
              <a:spcAft>
                <a:spcPts val="1600"/>
              </a:spcAft>
              <a:buNone/>
            </a:pPr>
            <a:r>
              <a:rPr lang="zh-TW" sz="1600" b="1">
                <a:solidFill>
                  <a:srgbClr val="FFFFFF"/>
                </a:solidFill>
                <a:latin typeface="Roboto Slab"/>
                <a:ea typeface="Roboto Slab"/>
                <a:cs typeface="Roboto Slab"/>
                <a:sym typeface="Roboto Slab"/>
              </a:rPr>
              <a:t>Why does this matter?</a:t>
            </a:r>
            <a:endParaRPr sz="1600" b="1">
              <a:solidFill>
                <a:srgbClr val="FFFFFF"/>
              </a:solidFill>
              <a:latin typeface="Roboto Slab"/>
              <a:ea typeface="Roboto Slab"/>
              <a:cs typeface="Roboto Slab"/>
              <a:sym typeface="Roboto Slab"/>
            </a:endParaRPr>
          </a:p>
        </p:txBody>
      </p:sp>
      <p:pic>
        <p:nvPicPr>
          <p:cNvPr id="80" name="Google Shape;80;p15"/>
          <p:cNvPicPr preferRelativeResize="0"/>
          <p:nvPr/>
        </p:nvPicPr>
        <p:blipFill rotWithShape="1">
          <a:blip r:embed="rId3">
            <a:alphaModFix amt="51000"/>
          </a:blip>
          <a:srcRect b="5482"/>
          <a:stretch/>
        </p:blipFill>
        <p:spPr>
          <a:xfrm>
            <a:off x="3608200" y="0"/>
            <a:ext cx="5224100" cy="1331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6"/>
          <p:cNvPicPr preferRelativeResize="0"/>
          <p:nvPr/>
        </p:nvPicPr>
        <p:blipFill>
          <a:blip r:embed="rId3">
            <a:alphaModFix amt="49000"/>
          </a:blip>
          <a:stretch>
            <a:fillRect/>
          </a:stretch>
        </p:blipFill>
        <p:spPr>
          <a:xfrm>
            <a:off x="0" y="0"/>
            <a:ext cx="9144000" cy="5143499"/>
          </a:xfrm>
          <a:prstGeom prst="rect">
            <a:avLst/>
          </a:prstGeom>
          <a:noFill/>
          <a:ln>
            <a:noFill/>
          </a:ln>
        </p:spPr>
      </p:pic>
      <p:sp>
        <p:nvSpPr>
          <p:cNvPr id="86" name="Google Shape;86;p16"/>
          <p:cNvSpPr txBox="1">
            <a:spLocks noGrp="1"/>
          </p:cNvSpPr>
          <p:nvPr>
            <p:ph type="title"/>
          </p:nvPr>
        </p:nvSpPr>
        <p:spPr>
          <a:xfrm>
            <a:off x="360150" y="2533475"/>
            <a:ext cx="8520600" cy="142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3000">
                <a:solidFill>
                  <a:srgbClr val="FFFFFF"/>
                </a:solidFill>
                <a:latin typeface="Impact"/>
                <a:ea typeface="Impact"/>
                <a:cs typeface="Impact"/>
                <a:sym typeface="Impact"/>
              </a:rPr>
              <a:t>HOW CAN MLB BRING A BELOVED IN-STADIUM EXPERIENCE, AND CREATE THE SAME EXCITEMENT </a:t>
            </a:r>
            <a:endParaRPr sz="3000">
              <a:solidFill>
                <a:srgbClr val="FFFFFF"/>
              </a:solidFill>
              <a:latin typeface="Impact"/>
              <a:ea typeface="Impact"/>
              <a:cs typeface="Impact"/>
              <a:sym typeface="Impact"/>
            </a:endParaRPr>
          </a:p>
          <a:p>
            <a:pPr marL="0" lvl="0" indent="0" algn="ctr" rtl="0">
              <a:spcBef>
                <a:spcPts val="0"/>
              </a:spcBef>
              <a:spcAft>
                <a:spcPts val="0"/>
              </a:spcAft>
              <a:buNone/>
            </a:pPr>
            <a:r>
              <a:rPr lang="zh-TW" sz="3000">
                <a:solidFill>
                  <a:srgbClr val="FFFFFF"/>
                </a:solidFill>
                <a:latin typeface="Impact"/>
                <a:ea typeface="Impact"/>
                <a:cs typeface="Impact"/>
                <a:sym typeface="Impact"/>
              </a:rPr>
              <a:t>AND PERSONALIZED TOUCH ONLINE?</a:t>
            </a:r>
            <a:endParaRPr sz="3000">
              <a:solidFill>
                <a:srgbClr val="FFFFFF"/>
              </a:solidFill>
              <a:latin typeface="Impact"/>
              <a:ea typeface="Impact"/>
              <a:cs typeface="Impact"/>
              <a:sym typeface="Impac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D690AD4-86A1-47F4-A5E9-29F26D2758C9}"/>
              </a:ext>
            </a:extLst>
          </p:cNvPr>
          <p:cNvSpPr>
            <a:spLocks noGrp="1"/>
          </p:cNvSpPr>
          <p:nvPr>
            <p:ph type="ftr" sz="quarter" idx="11"/>
          </p:nvPr>
        </p:nvSpPr>
        <p:spPr>
          <a:xfrm>
            <a:off x="304800" y="6336125"/>
            <a:ext cx="1778000" cy="365125"/>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Your Logo Here</a:t>
            </a:r>
            <a:endParaRPr lang="en-US" dirty="0"/>
          </a:p>
        </p:txBody>
      </p:sp>
      <p:sp>
        <p:nvSpPr>
          <p:cNvPr id="4" name="Slide Number Placeholder 3">
            <a:extLst>
              <a:ext uri="{FF2B5EF4-FFF2-40B4-BE49-F238E27FC236}">
                <a16:creationId xmlns:a16="http://schemas.microsoft.com/office/drawing/2014/main" id="{1F921426-A6EB-4EDF-86B7-7A7977246D7F}"/>
              </a:ext>
            </a:extLst>
          </p:cNvPr>
          <p:cNvSpPr>
            <a:spLocks noGrp="1"/>
          </p:cNvSpPr>
          <p:nvPr>
            <p:ph type="sldNum" sz="quarter" idx="12"/>
          </p:nvPr>
        </p:nvSpPr>
        <p:spPr/>
        <p:txBody>
          <a:bodyPr/>
          <a:lstStyle/>
          <a:p>
            <a:fld id="{4D972270-7EB8-4EBA-87A9-AC2EA26E5165}" type="slidenum">
              <a:rPr lang="en-US" smtClean="0"/>
              <a:pPr/>
              <a:t>5</a:t>
            </a:fld>
            <a:endParaRPr lang="en-US" dirty="0"/>
          </a:p>
        </p:txBody>
      </p:sp>
      <p:pic>
        <p:nvPicPr>
          <p:cNvPr id="105" name="Picture 104">
            <a:extLst>
              <a:ext uri="{FF2B5EF4-FFF2-40B4-BE49-F238E27FC236}">
                <a16:creationId xmlns:a16="http://schemas.microsoft.com/office/drawing/2014/main" id="{5C136D43-B0EC-4393-B8F6-5A1D9F875D36}"/>
              </a:ext>
            </a:extLst>
          </p:cNvPr>
          <p:cNvPicPr>
            <a:picLocks noChangeAspect="1"/>
          </p:cNvPicPr>
          <p:nvPr/>
        </p:nvPicPr>
        <p:blipFill>
          <a:blip r:embed="rId3"/>
          <a:stretch>
            <a:fillRect/>
          </a:stretch>
        </p:blipFill>
        <p:spPr>
          <a:xfrm>
            <a:off x="337661" y="387210"/>
            <a:ext cx="3851808" cy="4360688"/>
          </a:xfrm>
          <a:prstGeom prst="rect">
            <a:avLst/>
          </a:prstGeom>
        </p:spPr>
      </p:pic>
      <p:grpSp>
        <p:nvGrpSpPr>
          <p:cNvPr id="20" name="Group 19">
            <a:extLst>
              <a:ext uri="{FF2B5EF4-FFF2-40B4-BE49-F238E27FC236}">
                <a16:creationId xmlns:a16="http://schemas.microsoft.com/office/drawing/2014/main" id="{066E7EBD-6485-415D-A47E-A9BD963D836B}"/>
              </a:ext>
            </a:extLst>
          </p:cNvPr>
          <p:cNvGrpSpPr/>
          <p:nvPr/>
        </p:nvGrpSpPr>
        <p:grpSpPr>
          <a:xfrm>
            <a:off x="1298266" y="1340500"/>
            <a:ext cx="2232194" cy="2344485"/>
            <a:chOff x="1752600" y="1944688"/>
            <a:chExt cx="2971800" cy="2968625"/>
          </a:xfrm>
        </p:grpSpPr>
        <p:sp>
          <p:nvSpPr>
            <p:cNvPr id="10" name="Freeform 5">
              <a:extLst>
                <a:ext uri="{FF2B5EF4-FFF2-40B4-BE49-F238E27FC236}">
                  <a16:creationId xmlns:a16="http://schemas.microsoft.com/office/drawing/2014/main" id="{1DF4CFD1-A9B0-4499-9D3A-526A102CBF5B}"/>
                </a:ext>
              </a:extLst>
            </p:cNvPr>
            <p:cNvSpPr>
              <a:spLocks/>
            </p:cNvSpPr>
            <p:nvPr/>
          </p:nvSpPr>
          <p:spPr bwMode="auto">
            <a:xfrm>
              <a:off x="2590800" y="4538663"/>
              <a:ext cx="798513" cy="374650"/>
            </a:xfrm>
            <a:custGeom>
              <a:avLst/>
              <a:gdLst>
                <a:gd name="T0" fmla="*/ 81 w 100"/>
                <a:gd name="T1" fmla="*/ 15 h 47"/>
                <a:gd name="T2" fmla="*/ 16 w 100"/>
                <a:gd name="T3" fmla="*/ 0 h 47"/>
                <a:gd name="T4" fmla="*/ 0 w 100"/>
                <a:gd name="T5" fmla="*/ 29 h 47"/>
                <a:gd name="T6" fmla="*/ 81 w 100"/>
                <a:gd name="T7" fmla="*/ 47 h 47"/>
                <a:gd name="T8" fmla="*/ 100 w 100"/>
                <a:gd name="T9" fmla="*/ 47 h 47"/>
                <a:gd name="T10" fmla="*/ 94 w 100"/>
                <a:gd name="T11" fmla="*/ 14 h 47"/>
                <a:gd name="T12" fmla="*/ 81 w 100"/>
                <a:gd name="T13" fmla="*/ 15 h 47"/>
              </a:gdLst>
              <a:ahLst/>
              <a:cxnLst>
                <a:cxn ang="0">
                  <a:pos x="T0" y="T1"/>
                </a:cxn>
                <a:cxn ang="0">
                  <a:pos x="T2" y="T3"/>
                </a:cxn>
                <a:cxn ang="0">
                  <a:pos x="T4" y="T5"/>
                </a:cxn>
                <a:cxn ang="0">
                  <a:pos x="T6" y="T7"/>
                </a:cxn>
                <a:cxn ang="0">
                  <a:pos x="T8" y="T9"/>
                </a:cxn>
                <a:cxn ang="0">
                  <a:pos x="T10" y="T11"/>
                </a:cxn>
                <a:cxn ang="0">
                  <a:pos x="T12" y="T13"/>
                </a:cxn>
              </a:cxnLst>
              <a:rect l="0" t="0" r="r" b="b"/>
              <a:pathLst>
                <a:path w="100" h="47">
                  <a:moveTo>
                    <a:pt x="81" y="15"/>
                  </a:moveTo>
                  <a:cubicBezTo>
                    <a:pt x="58" y="15"/>
                    <a:pt x="36" y="9"/>
                    <a:pt x="16" y="0"/>
                  </a:cubicBezTo>
                  <a:cubicBezTo>
                    <a:pt x="0" y="29"/>
                    <a:pt x="0" y="29"/>
                    <a:pt x="0" y="29"/>
                  </a:cubicBezTo>
                  <a:cubicBezTo>
                    <a:pt x="24" y="41"/>
                    <a:pt x="52" y="47"/>
                    <a:pt x="81" y="47"/>
                  </a:cubicBezTo>
                  <a:cubicBezTo>
                    <a:pt x="87" y="47"/>
                    <a:pt x="94" y="47"/>
                    <a:pt x="100" y="47"/>
                  </a:cubicBezTo>
                  <a:cubicBezTo>
                    <a:pt x="94" y="14"/>
                    <a:pt x="94" y="14"/>
                    <a:pt x="94" y="14"/>
                  </a:cubicBezTo>
                  <a:cubicBezTo>
                    <a:pt x="90" y="14"/>
                    <a:pt x="86" y="15"/>
                    <a:pt x="81" y="15"/>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1" name="Freeform 6">
              <a:extLst>
                <a:ext uri="{FF2B5EF4-FFF2-40B4-BE49-F238E27FC236}">
                  <a16:creationId xmlns:a16="http://schemas.microsoft.com/office/drawing/2014/main" id="{08947EC9-8A3E-43DE-983C-5A2CEB7E5C1C}"/>
                </a:ext>
              </a:extLst>
            </p:cNvPr>
            <p:cNvSpPr>
              <a:spLocks/>
            </p:cNvSpPr>
            <p:nvPr/>
          </p:nvSpPr>
          <p:spPr bwMode="auto">
            <a:xfrm>
              <a:off x="4244975" y="3532188"/>
              <a:ext cx="479425" cy="766763"/>
            </a:xfrm>
            <a:custGeom>
              <a:avLst/>
              <a:gdLst>
                <a:gd name="T0" fmla="*/ 27 w 60"/>
                <a:gd name="T1" fmla="*/ 0 h 96"/>
                <a:gd name="T2" fmla="*/ 0 w 60"/>
                <a:gd name="T3" fmla="*/ 75 h 96"/>
                <a:gd name="T4" fmla="*/ 25 w 60"/>
                <a:gd name="T5" fmla="*/ 96 h 96"/>
                <a:gd name="T6" fmla="*/ 60 w 60"/>
                <a:gd name="T7" fmla="*/ 0 h 96"/>
                <a:gd name="T8" fmla="*/ 27 w 60"/>
                <a:gd name="T9" fmla="*/ 0 h 96"/>
              </a:gdLst>
              <a:ahLst/>
              <a:cxnLst>
                <a:cxn ang="0">
                  <a:pos x="T0" y="T1"/>
                </a:cxn>
                <a:cxn ang="0">
                  <a:pos x="T2" y="T3"/>
                </a:cxn>
                <a:cxn ang="0">
                  <a:pos x="T4" y="T5"/>
                </a:cxn>
                <a:cxn ang="0">
                  <a:pos x="T6" y="T7"/>
                </a:cxn>
                <a:cxn ang="0">
                  <a:pos x="T8" y="T9"/>
                </a:cxn>
              </a:cxnLst>
              <a:rect l="0" t="0" r="r" b="b"/>
              <a:pathLst>
                <a:path w="60" h="96">
                  <a:moveTo>
                    <a:pt x="27" y="0"/>
                  </a:moveTo>
                  <a:cubicBezTo>
                    <a:pt x="25" y="28"/>
                    <a:pt x="15" y="54"/>
                    <a:pt x="0" y="75"/>
                  </a:cubicBezTo>
                  <a:cubicBezTo>
                    <a:pt x="25" y="96"/>
                    <a:pt x="25" y="96"/>
                    <a:pt x="25" y="96"/>
                  </a:cubicBezTo>
                  <a:cubicBezTo>
                    <a:pt x="45" y="69"/>
                    <a:pt x="57" y="36"/>
                    <a:pt x="60" y="0"/>
                  </a:cubicBezTo>
                  <a:lnTo>
                    <a:pt x="27" y="0"/>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2" name="Freeform 7">
              <a:extLst>
                <a:ext uri="{FF2B5EF4-FFF2-40B4-BE49-F238E27FC236}">
                  <a16:creationId xmlns:a16="http://schemas.microsoft.com/office/drawing/2014/main" id="{758E83E7-8141-49D8-AE2E-29D095690520}"/>
                </a:ext>
              </a:extLst>
            </p:cNvPr>
            <p:cNvSpPr>
              <a:spLocks/>
            </p:cNvSpPr>
            <p:nvPr/>
          </p:nvSpPr>
          <p:spPr bwMode="auto">
            <a:xfrm>
              <a:off x="3557588" y="4298951"/>
              <a:ext cx="750888" cy="574675"/>
            </a:xfrm>
            <a:custGeom>
              <a:avLst/>
              <a:gdLst>
                <a:gd name="T0" fmla="*/ 0 w 94"/>
                <a:gd name="T1" fmla="*/ 39 h 72"/>
                <a:gd name="T2" fmla="*/ 6 w 94"/>
                <a:gd name="T3" fmla="*/ 72 h 72"/>
                <a:gd name="T4" fmla="*/ 94 w 94"/>
                <a:gd name="T5" fmla="*/ 21 h 72"/>
                <a:gd name="T6" fmla="*/ 69 w 94"/>
                <a:gd name="T7" fmla="*/ 0 h 72"/>
                <a:gd name="T8" fmla="*/ 0 w 94"/>
                <a:gd name="T9" fmla="*/ 39 h 72"/>
              </a:gdLst>
              <a:ahLst/>
              <a:cxnLst>
                <a:cxn ang="0">
                  <a:pos x="T0" y="T1"/>
                </a:cxn>
                <a:cxn ang="0">
                  <a:pos x="T2" y="T3"/>
                </a:cxn>
                <a:cxn ang="0">
                  <a:pos x="T4" y="T5"/>
                </a:cxn>
                <a:cxn ang="0">
                  <a:pos x="T6" y="T7"/>
                </a:cxn>
                <a:cxn ang="0">
                  <a:pos x="T8" y="T9"/>
                </a:cxn>
              </a:cxnLst>
              <a:rect l="0" t="0" r="r" b="b"/>
              <a:pathLst>
                <a:path w="94" h="72">
                  <a:moveTo>
                    <a:pt x="0" y="39"/>
                  </a:moveTo>
                  <a:cubicBezTo>
                    <a:pt x="6" y="72"/>
                    <a:pt x="6" y="72"/>
                    <a:pt x="6" y="72"/>
                  </a:cubicBezTo>
                  <a:cubicBezTo>
                    <a:pt x="40" y="63"/>
                    <a:pt x="70" y="45"/>
                    <a:pt x="94" y="21"/>
                  </a:cubicBezTo>
                  <a:cubicBezTo>
                    <a:pt x="69" y="0"/>
                    <a:pt x="69" y="0"/>
                    <a:pt x="69" y="0"/>
                  </a:cubicBezTo>
                  <a:cubicBezTo>
                    <a:pt x="50" y="18"/>
                    <a:pt x="26" y="32"/>
                    <a:pt x="0" y="39"/>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3" name="Freeform 8">
              <a:extLst>
                <a:ext uri="{FF2B5EF4-FFF2-40B4-BE49-F238E27FC236}">
                  <a16:creationId xmlns:a16="http://schemas.microsoft.com/office/drawing/2014/main" id="{0254B31E-E06E-4601-8F86-5FDC0EC815EA}"/>
                </a:ext>
              </a:extLst>
            </p:cNvPr>
            <p:cNvSpPr>
              <a:spLocks/>
            </p:cNvSpPr>
            <p:nvPr/>
          </p:nvSpPr>
          <p:spPr bwMode="auto">
            <a:xfrm>
              <a:off x="1879600" y="3948113"/>
              <a:ext cx="655638" cy="709613"/>
            </a:xfrm>
            <a:custGeom>
              <a:avLst/>
              <a:gdLst>
                <a:gd name="T0" fmla="*/ 31 w 82"/>
                <a:gd name="T1" fmla="*/ 0 h 89"/>
                <a:gd name="T2" fmla="*/ 0 w 82"/>
                <a:gd name="T3" fmla="*/ 11 h 89"/>
                <a:gd name="T4" fmla="*/ 65 w 82"/>
                <a:gd name="T5" fmla="*/ 89 h 89"/>
                <a:gd name="T6" fmla="*/ 82 w 82"/>
                <a:gd name="T7" fmla="*/ 61 h 89"/>
                <a:gd name="T8" fmla="*/ 31 w 82"/>
                <a:gd name="T9" fmla="*/ 0 h 89"/>
              </a:gdLst>
              <a:ahLst/>
              <a:cxnLst>
                <a:cxn ang="0">
                  <a:pos x="T0" y="T1"/>
                </a:cxn>
                <a:cxn ang="0">
                  <a:pos x="T2" y="T3"/>
                </a:cxn>
                <a:cxn ang="0">
                  <a:pos x="T4" y="T5"/>
                </a:cxn>
                <a:cxn ang="0">
                  <a:pos x="T6" y="T7"/>
                </a:cxn>
                <a:cxn ang="0">
                  <a:pos x="T8" y="T9"/>
                </a:cxn>
              </a:cxnLst>
              <a:rect l="0" t="0" r="r" b="b"/>
              <a:pathLst>
                <a:path w="82" h="89">
                  <a:moveTo>
                    <a:pt x="31" y="0"/>
                  </a:moveTo>
                  <a:cubicBezTo>
                    <a:pt x="0" y="11"/>
                    <a:pt x="0" y="11"/>
                    <a:pt x="0" y="11"/>
                  </a:cubicBezTo>
                  <a:cubicBezTo>
                    <a:pt x="14" y="43"/>
                    <a:pt x="37" y="70"/>
                    <a:pt x="65" y="89"/>
                  </a:cubicBezTo>
                  <a:cubicBezTo>
                    <a:pt x="82" y="61"/>
                    <a:pt x="82" y="61"/>
                    <a:pt x="82" y="61"/>
                  </a:cubicBezTo>
                  <a:cubicBezTo>
                    <a:pt x="60" y="45"/>
                    <a:pt x="42" y="24"/>
                    <a:pt x="31" y="0"/>
                  </a:cubicBez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4" name="Freeform 9">
              <a:extLst>
                <a:ext uri="{FF2B5EF4-FFF2-40B4-BE49-F238E27FC236}">
                  <a16:creationId xmlns:a16="http://schemas.microsoft.com/office/drawing/2014/main" id="{35E733C3-18F5-4EED-A47B-038C23CBAE7E}"/>
                </a:ext>
              </a:extLst>
            </p:cNvPr>
            <p:cNvSpPr>
              <a:spLocks/>
            </p:cNvSpPr>
            <p:nvPr/>
          </p:nvSpPr>
          <p:spPr bwMode="auto">
            <a:xfrm>
              <a:off x="1879600" y="2200276"/>
              <a:ext cx="655638" cy="709613"/>
            </a:xfrm>
            <a:custGeom>
              <a:avLst/>
              <a:gdLst>
                <a:gd name="T0" fmla="*/ 82 w 82"/>
                <a:gd name="T1" fmla="*/ 28 h 89"/>
                <a:gd name="T2" fmla="*/ 65 w 82"/>
                <a:gd name="T3" fmla="*/ 0 h 89"/>
                <a:gd name="T4" fmla="*/ 0 w 82"/>
                <a:gd name="T5" fmla="*/ 78 h 89"/>
                <a:gd name="T6" fmla="*/ 31 w 82"/>
                <a:gd name="T7" fmla="*/ 89 h 89"/>
                <a:gd name="T8" fmla="*/ 82 w 82"/>
                <a:gd name="T9" fmla="*/ 28 h 89"/>
              </a:gdLst>
              <a:ahLst/>
              <a:cxnLst>
                <a:cxn ang="0">
                  <a:pos x="T0" y="T1"/>
                </a:cxn>
                <a:cxn ang="0">
                  <a:pos x="T2" y="T3"/>
                </a:cxn>
                <a:cxn ang="0">
                  <a:pos x="T4" y="T5"/>
                </a:cxn>
                <a:cxn ang="0">
                  <a:pos x="T6" y="T7"/>
                </a:cxn>
                <a:cxn ang="0">
                  <a:pos x="T8" y="T9"/>
                </a:cxn>
              </a:cxnLst>
              <a:rect l="0" t="0" r="r" b="b"/>
              <a:pathLst>
                <a:path w="82" h="89">
                  <a:moveTo>
                    <a:pt x="82" y="28"/>
                  </a:moveTo>
                  <a:cubicBezTo>
                    <a:pt x="65" y="0"/>
                    <a:pt x="65" y="0"/>
                    <a:pt x="65" y="0"/>
                  </a:cubicBezTo>
                  <a:cubicBezTo>
                    <a:pt x="37" y="19"/>
                    <a:pt x="14" y="46"/>
                    <a:pt x="0" y="78"/>
                  </a:cubicBezTo>
                  <a:cubicBezTo>
                    <a:pt x="31" y="89"/>
                    <a:pt x="31" y="89"/>
                    <a:pt x="31" y="89"/>
                  </a:cubicBezTo>
                  <a:cubicBezTo>
                    <a:pt x="42" y="65"/>
                    <a:pt x="60" y="44"/>
                    <a:pt x="82" y="28"/>
                  </a:cubicBezTo>
                  <a:close/>
                </a:path>
              </a:pathLst>
            </a:cu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5" name="Freeform 10">
              <a:extLst>
                <a:ext uri="{FF2B5EF4-FFF2-40B4-BE49-F238E27FC236}">
                  <a16:creationId xmlns:a16="http://schemas.microsoft.com/office/drawing/2014/main" id="{523277E6-5928-4EB0-984D-FC8332191A9C}"/>
                </a:ext>
              </a:extLst>
            </p:cNvPr>
            <p:cNvSpPr>
              <a:spLocks/>
            </p:cNvSpPr>
            <p:nvPr/>
          </p:nvSpPr>
          <p:spPr bwMode="auto">
            <a:xfrm>
              <a:off x="4244975" y="2559051"/>
              <a:ext cx="479425" cy="766763"/>
            </a:xfrm>
            <a:custGeom>
              <a:avLst/>
              <a:gdLst>
                <a:gd name="T0" fmla="*/ 27 w 60"/>
                <a:gd name="T1" fmla="*/ 96 h 96"/>
                <a:gd name="T2" fmla="*/ 60 w 60"/>
                <a:gd name="T3" fmla="*/ 96 h 96"/>
                <a:gd name="T4" fmla="*/ 25 w 60"/>
                <a:gd name="T5" fmla="*/ 0 h 96"/>
                <a:gd name="T6" fmla="*/ 0 w 60"/>
                <a:gd name="T7" fmla="*/ 21 h 96"/>
                <a:gd name="T8" fmla="*/ 27 w 60"/>
                <a:gd name="T9" fmla="*/ 96 h 96"/>
              </a:gdLst>
              <a:ahLst/>
              <a:cxnLst>
                <a:cxn ang="0">
                  <a:pos x="T0" y="T1"/>
                </a:cxn>
                <a:cxn ang="0">
                  <a:pos x="T2" y="T3"/>
                </a:cxn>
                <a:cxn ang="0">
                  <a:pos x="T4" y="T5"/>
                </a:cxn>
                <a:cxn ang="0">
                  <a:pos x="T6" y="T7"/>
                </a:cxn>
                <a:cxn ang="0">
                  <a:pos x="T8" y="T9"/>
                </a:cxn>
              </a:cxnLst>
              <a:rect l="0" t="0" r="r" b="b"/>
              <a:pathLst>
                <a:path w="60" h="96">
                  <a:moveTo>
                    <a:pt x="27" y="96"/>
                  </a:moveTo>
                  <a:cubicBezTo>
                    <a:pt x="60" y="96"/>
                    <a:pt x="60" y="96"/>
                    <a:pt x="60" y="96"/>
                  </a:cubicBezTo>
                  <a:cubicBezTo>
                    <a:pt x="57" y="60"/>
                    <a:pt x="45" y="27"/>
                    <a:pt x="25" y="0"/>
                  </a:cubicBezTo>
                  <a:cubicBezTo>
                    <a:pt x="0" y="21"/>
                    <a:pt x="0" y="21"/>
                    <a:pt x="0" y="21"/>
                  </a:cubicBezTo>
                  <a:cubicBezTo>
                    <a:pt x="15" y="42"/>
                    <a:pt x="25" y="68"/>
                    <a:pt x="27" y="96"/>
                  </a:cubicBezTo>
                  <a:close/>
                </a:path>
              </a:pathLst>
            </a:custGeom>
            <a:solidFill>
              <a:schemeClr val="accent3">
                <a:lumMod val="60000"/>
                <a:lumOff val="40000"/>
              </a:schemeClr>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6" name="Freeform 11">
              <a:extLst>
                <a:ext uri="{FF2B5EF4-FFF2-40B4-BE49-F238E27FC236}">
                  <a16:creationId xmlns:a16="http://schemas.microsoft.com/office/drawing/2014/main" id="{84A92F11-CCCA-4A90-9551-AA64232A994B}"/>
                </a:ext>
              </a:extLst>
            </p:cNvPr>
            <p:cNvSpPr>
              <a:spLocks/>
            </p:cNvSpPr>
            <p:nvPr/>
          </p:nvSpPr>
          <p:spPr bwMode="auto">
            <a:xfrm>
              <a:off x="2590800" y="1944688"/>
              <a:ext cx="798513" cy="374650"/>
            </a:xfrm>
            <a:custGeom>
              <a:avLst/>
              <a:gdLst>
                <a:gd name="T0" fmla="*/ 81 w 100"/>
                <a:gd name="T1" fmla="*/ 32 h 47"/>
                <a:gd name="T2" fmla="*/ 94 w 100"/>
                <a:gd name="T3" fmla="*/ 33 h 47"/>
                <a:gd name="T4" fmla="*/ 100 w 100"/>
                <a:gd name="T5" fmla="*/ 0 h 47"/>
                <a:gd name="T6" fmla="*/ 81 w 100"/>
                <a:gd name="T7" fmla="*/ 0 h 47"/>
                <a:gd name="T8" fmla="*/ 0 w 100"/>
                <a:gd name="T9" fmla="*/ 18 h 47"/>
                <a:gd name="T10" fmla="*/ 16 w 100"/>
                <a:gd name="T11" fmla="*/ 47 h 47"/>
                <a:gd name="T12" fmla="*/ 81 w 100"/>
                <a:gd name="T13" fmla="*/ 32 h 47"/>
              </a:gdLst>
              <a:ahLst/>
              <a:cxnLst>
                <a:cxn ang="0">
                  <a:pos x="T0" y="T1"/>
                </a:cxn>
                <a:cxn ang="0">
                  <a:pos x="T2" y="T3"/>
                </a:cxn>
                <a:cxn ang="0">
                  <a:pos x="T4" y="T5"/>
                </a:cxn>
                <a:cxn ang="0">
                  <a:pos x="T6" y="T7"/>
                </a:cxn>
                <a:cxn ang="0">
                  <a:pos x="T8" y="T9"/>
                </a:cxn>
                <a:cxn ang="0">
                  <a:pos x="T10" y="T11"/>
                </a:cxn>
                <a:cxn ang="0">
                  <a:pos x="T12" y="T13"/>
                </a:cxn>
              </a:cxnLst>
              <a:rect l="0" t="0" r="r" b="b"/>
              <a:pathLst>
                <a:path w="100" h="47">
                  <a:moveTo>
                    <a:pt x="81" y="32"/>
                  </a:moveTo>
                  <a:cubicBezTo>
                    <a:pt x="86" y="32"/>
                    <a:pt x="90" y="33"/>
                    <a:pt x="94" y="33"/>
                  </a:cubicBezTo>
                  <a:cubicBezTo>
                    <a:pt x="100" y="0"/>
                    <a:pt x="100" y="0"/>
                    <a:pt x="100" y="0"/>
                  </a:cubicBezTo>
                  <a:cubicBezTo>
                    <a:pt x="94" y="0"/>
                    <a:pt x="87" y="0"/>
                    <a:pt x="81" y="0"/>
                  </a:cubicBezTo>
                  <a:cubicBezTo>
                    <a:pt x="52" y="0"/>
                    <a:pt x="24" y="6"/>
                    <a:pt x="0" y="18"/>
                  </a:cubicBezTo>
                  <a:cubicBezTo>
                    <a:pt x="16" y="47"/>
                    <a:pt x="16" y="47"/>
                    <a:pt x="16" y="47"/>
                  </a:cubicBezTo>
                  <a:cubicBezTo>
                    <a:pt x="36" y="37"/>
                    <a:pt x="58" y="32"/>
                    <a:pt x="81" y="32"/>
                  </a:cubicBez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7" name="Freeform 12">
              <a:extLst>
                <a:ext uri="{FF2B5EF4-FFF2-40B4-BE49-F238E27FC236}">
                  <a16:creationId xmlns:a16="http://schemas.microsoft.com/office/drawing/2014/main" id="{6440D0DF-3CE7-4DB6-833E-2FE2F3FA1135}"/>
                </a:ext>
              </a:extLst>
            </p:cNvPr>
            <p:cNvSpPr>
              <a:spLocks/>
            </p:cNvSpPr>
            <p:nvPr/>
          </p:nvSpPr>
          <p:spPr bwMode="auto">
            <a:xfrm>
              <a:off x="3557588" y="1984376"/>
              <a:ext cx="750888" cy="574675"/>
            </a:xfrm>
            <a:custGeom>
              <a:avLst/>
              <a:gdLst>
                <a:gd name="T0" fmla="*/ 69 w 94"/>
                <a:gd name="T1" fmla="*/ 72 h 72"/>
                <a:gd name="T2" fmla="*/ 94 w 94"/>
                <a:gd name="T3" fmla="*/ 51 h 72"/>
                <a:gd name="T4" fmla="*/ 6 w 94"/>
                <a:gd name="T5" fmla="*/ 0 h 72"/>
                <a:gd name="T6" fmla="*/ 0 w 94"/>
                <a:gd name="T7" fmla="*/ 33 h 72"/>
                <a:gd name="T8" fmla="*/ 69 w 94"/>
                <a:gd name="T9" fmla="*/ 72 h 72"/>
              </a:gdLst>
              <a:ahLst/>
              <a:cxnLst>
                <a:cxn ang="0">
                  <a:pos x="T0" y="T1"/>
                </a:cxn>
                <a:cxn ang="0">
                  <a:pos x="T2" y="T3"/>
                </a:cxn>
                <a:cxn ang="0">
                  <a:pos x="T4" y="T5"/>
                </a:cxn>
                <a:cxn ang="0">
                  <a:pos x="T6" y="T7"/>
                </a:cxn>
                <a:cxn ang="0">
                  <a:pos x="T8" y="T9"/>
                </a:cxn>
              </a:cxnLst>
              <a:rect l="0" t="0" r="r" b="b"/>
              <a:pathLst>
                <a:path w="94" h="72">
                  <a:moveTo>
                    <a:pt x="69" y="72"/>
                  </a:moveTo>
                  <a:cubicBezTo>
                    <a:pt x="94" y="51"/>
                    <a:pt x="94" y="51"/>
                    <a:pt x="94" y="51"/>
                  </a:cubicBezTo>
                  <a:cubicBezTo>
                    <a:pt x="70" y="27"/>
                    <a:pt x="40" y="9"/>
                    <a:pt x="6" y="0"/>
                  </a:cubicBezTo>
                  <a:cubicBezTo>
                    <a:pt x="0" y="33"/>
                    <a:pt x="0" y="33"/>
                    <a:pt x="0" y="33"/>
                  </a:cubicBezTo>
                  <a:cubicBezTo>
                    <a:pt x="26" y="40"/>
                    <a:pt x="50" y="54"/>
                    <a:pt x="69" y="72"/>
                  </a:cubicBezTo>
                  <a:close/>
                </a:path>
              </a:pathLst>
            </a:custGeom>
            <a:solidFill>
              <a:schemeClr val="accent2">
                <a:lumMod val="60000"/>
                <a:lumOff val="40000"/>
              </a:schemeClr>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8" name="Freeform 13">
              <a:extLst>
                <a:ext uri="{FF2B5EF4-FFF2-40B4-BE49-F238E27FC236}">
                  <a16:creationId xmlns:a16="http://schemas.microsoft.com/office/drawing/2014/main" id="{1D1F4360-3553-4B50-A2E0-0382F15F5155}"/>
                </a:ext>
              </a:extLst>
            </p:cNvPr>
            <p:cNvSpPr>
              <a:spLocks/>
            </p:cNvSpPr>
            <p:nvPr/>
          </p:nvSpPr>
          <p:spPr bwMode="auto">
            <a:xfrm>
              <a:off x="1752600" y="3022601"/>
              <a:ext cx="303213" cy="812800"/>
            </a:xfrm>
            <a:custGeom>
              <a:avLst/>
              <a:gdLst>
                <a:gd name="T0" fmla="*/ 32 w 38"/>
                <a:gd name="T1" fmla="*/ 51 h 102"/>
                <a:gd name="T2" fmla="*/ 38 w 38"/>
                <a:gd name="T3" fmla="*/ 11 h 102"/>
                <a:gd name="T4" fmla="*/ 7 w 38"/>
                <a:gd name="T5" fmla="*/ 0 h 102"/>
                <a:gd name="T6" fmla="*/ 0 w 38"/>
                <a:gd name="T7" fmla="*/ 51 h 102"/>
                <a:gd name="T8" fmla="*/ 7 w 38"/>
                <a:gd name="T9" fmla="*/ 102 h 102"/>
                <a:gd name="T10" fmla="*/ 38 w 38"/>
                <a:gd name="T11" fmla="*/ 91 h 102"/>
                <a:gd name="T12" fmla="*/ 32 w 38"/>
                <a:gd name="T13" fmla="*/ 51 h 102"/>
              </a:gdLst>
              <a:ahLst/>
              <a:cxnLst>
                <a:cxn ang="0">
                  <a:pos x="T0" y="T1"/>
                </a:cxn>
                <a:cxn ang="0">
                  <a:pos x="T2" y="T3"/>
                </a:cxn>
                <a:cxn ang="0">
                  <a:pos x="T4" y="T5"/>
                </a:cxn>
                <a:cxn ang="0">
                  <a:pos x="T6" y="T7"/>
                </a:cxn>
                <a:cxn ang="0">
                  <a:pos x="T8" y="T9"/>
                </a:cxn>
                <a:cxn ang="0">
                  <a:pos x="T10" y="T11"/>
                </a:cxn>
                <a:cxn ang="0">
                  <a:pos x="T12" y="T13"/>
                </a:cxn>
              </a:cxnLst>
              <a:rect l="0" t="0" r="r" b="b"/>
              <a:pathLst>
                <a:path w="38" h="102">
                  <a:moveTo>
                    <a:pt x="32" y="51"/>
                  </a:moveTo>
                  <a:cubicBezTo>
                    <a:pt x="32" y="37"/>
                    <a:pt x="34" y="24"/>
                    <a:pt x="38" y="11"/>
                  </a:cubicBezTo>
                  <a:cubicBezTo>
                    <a:pt x="7" y="0"/>
                    <a:pt x="7" y="0"/>
                    <a:pt x="7" y="0"/>
                  </a:cubicBezTo>
                  <a:cubicBezTo>
                    <a:pt x="2" y="16"/>
                    <a:pt x="0" y="33"/>
                    <a:pt x="0" y="51"/>
                  </a:cubicBezTo>
                  <a:cubicBezTo>
                    <a:pt x="0" y="69"/>
                    <a:pt x="2" y="86"/>
                    <a:pt x="7" y="102"/>
                  </a:cubicBezTo>
                  <a:cubicBezTo>
                    <a:pt x="38" y="91"/>
                    <a:pt x="38" y="91"/>
                    <a:pt x="38" y="91"/>
                  </a:cubicBezTo>
                  <a:cubicBezTo>
                    <a:pt x="34" y="78"/>
                    <a:pt x="32" y="65"/>
                    <a:pt x="32" y="51"/>
                  </a:cubicBezTo>
                  <a:close/>
                </a:path>
              </a:pathLst>
            </a:custGeom>
            <a:solidFill>
              <a:schemeClr val="accent2">
                <a:lumMod val="75000"/>
              </a:schemeClr>
            </a:solidFill>
            <a:ln>
              <a:noFill/>
            </a:ln>
          </p:spPr>
          <p:txBody>
            <a:bodyPr vert="horz" wrap="square" lIns="68580" tIns="34290" rIns="68580" bIns="34290" numCol="1" anchor="t" anchorCtr="0" compatLnSpc="1">
              <a:prstTxWarp prst="textNoShape">
                <a:avLst/>
              </a:prstTxWarp>
            </a:bodyPr>
            <a:lstStyle/>
            <a:p>
              <a:endParaRPr lang="en-US" sz="1050"/>
            </a:p>
          </p:txBody>
        </p:sp>
      </p:grpSp>
      <p:sp>
        <p:nvSpPr>
          <p:cNvPr id="109" name="Title 1">
            <a:extLst>
              <a:ext uri="{FF2B5EF4-FFF2-40B4-BE49-F238E27FC236}">
                <a16:creationId xmlns:a16="http://schemas.microsoft.com/office/drawing/2014/main" id="{2AA9B586-C4E2-42CA-A8E6-0F7C1E533D27}"/>
              </a:ext>
            </a:extLst>
          </p:cNvPr>
          <p:cNvSpPr txBox="1">
            <a:spLocks/>
          </p:cNvSpPr>
          <p:nvPr/>
        </p:nvSpPr>
        <p:spPr>
          <a:xfrm>
            <a:off x="1439324" y="2216574"/>
            <a:ext cx="1960147" cy="650947"/>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100" b="1" dirty="0">
                <a:solidFill>
                  <a:srgbClr val="FF0000"/>
                </a:solidFill>
                <a:sym typeface="Impact"/>
              </a:rPr>
              <a:t>KEY METRICS FOR MLB</a:t>
            </a:r>
            <a:endParaRPr lang="en-US" sz="2100" b="1" dirty="0">
              <a:solidFill>
                <a:srgbClr val="FF0000"/>
              </a:solidFill>
            </a:endParaRPr>
          </a:p>
        </p:txBody>
      </p:sp>
      <p:sp>
        <p:nvSpPr>
          <p:cNvPr id="25" name="Oval 24">
            <a:extLst>
              <a:ext uri="{FF2B5EF4-FFF2-40B4-BE49-F238E27FC236}">
                <a16:creationId xmlns:a16="http://schemas.microsoft.com/office/drawing/2014/main" id="{463B5F0B-E2FE-4D9F-8748-6C18FFBF3A51}"/>
              </a:ext>
            </a:extLst>
          </p:cNvPr>
          <p:cNvSpPr/>
          <p:nvPr/>
        </p:nvSpPr>
        <p:spPr>
          <a:xfrm>
            <a:off x="2117867" y="1340500"/>
            <a:ext cx="216983" cy="216983"/>
          </a:xfrm>
          <a:prstGeom prst="ellipse">
            <a:avLst/>
          </a:prstGeom>
          <a:solidFill>
            <a:schemeClr val="accent1">
              <a:lumMod val="60000"/>
              <a:lumOff val="40000"/>
            </a:schemeClr>
          </a:solidFill>
          <a:ln>
            <a:solidFill>
              <a:schemeClr val="bg1"/>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9" name="Oval 128">
            <a:extLst>
              <a:ext uri="{FF2B5EF4-FFF2-40B4-BE49-F238E27FC236}">
                <a16:creationId xmlns:a16="http://schemas.microsoft.com/office/drawing/2014/main" id="{5BC2613A-0556-4138-965A-B3D827059EA4}"/>
              </a:ext>
            </a:extLst>
          </p:cNvPr>
          <p:cNvSpPr>
            <a:spLocks noChangeAspect="1"/>
          </p:cNvSpPr>
          <p:nvPr/>
        </p:nvSpPr>
        <p:spPr>
          <a:xfrm>
            <a:off x="2857512" y="1467615"/>
            <a:ext cx="216983" cy="216983"/>
          </a:xfrm>
          <a:prstGeom prst="ellipse">
            <a:avLst/>
          </a:prstGeom>
          <a:solidFill>
            <a:schemeClr val="accent2">
              <a:lumMod val="60000"/>
              <a:lumOff val="40000"/>
            </a:schemeClr>
          </a:solidFill>
          <a:ln>
            <a:solidFill>
              <a:schemeClr val="bg1"/>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0" name="Oval 129">
            <a:extLst>
              <a:ext uri="{FF2B5EF4-FFF2-40B4-BE49-F238E27FC236}">
                <a16:creationId xmlns:a16="http://schemas.microsoft.com/office/drawing/2014/main" id="{A6938028-A3A9-4364-AFAA-7BB3DF19CCB6}"/>
              </a:ext>
            </a:extLst>
          </p:cNvPr>
          <p:cNvSpPr>
            <a:spLocks noChangeAspect="1"/>
          </p:cNvSpPr>
          <p:nvPr/>
        </p:nvSpPr>
        <p:spPr>
          <a:xfrm>
            <a:off x="3353373" y="2086309"/>
            <a:ext cx="216983" cy="216983"/>
          </a:xfrm>
          <a:prstGeom prst="ellipse">
            <a:avLst/>
          </a:prstGeom>
          <a:solidFill>
            <a:schemeClr val="accent3">
              <a:lumMod val="60000"/>
              <a:lumOff val="40000"/>
            </a:schemeClr>
          </a:solidFill>
          <a:ln>
            <a:solidFill>
              <a:schemeClr val="bg1"/>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1" name="Oval 130">
            <a:extLst>
              <a:ext uri="{FF2B5EF4-FFF2-40B4-BE49-F238E27FC236}">
                <a16:creationId xmlns:a16="http://schemas.microsoft.com/office/drawing/2014/main" id="{87468520-7711-4825-922B-86FD68B7F82F}"/>
              </a:ext>
            </a:extLst>
          </p:cNvPr>
          <p:cNvSpPr>
            <a:spLocks noChangeAspect="1"/>
          </p:cNvSpPr>
          <p:nvPr/>
        </p:nvSpPr>
        <p:spPr>
          <a:xfrm>
            <a:off x="3353373" y="2828186"/>
            <a:ext cx="216983" cy="216983"/>
          </a:xfrm>
          <a:prstGeom prst="ellipse">
            <a:avLst/>
          </a:prstGeom>
          <a:solidFill>
            <a:schemeClr val="accent1"/>
          </a:solidFill>
          <a:ln>
            <a:solidFill>
              <a:schemeClr val="bg1"/>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2" name="Oval 131">
            <a:extLst>
              <a:ext uri="{FF2B5EF4-FFF2-40B4-BE49-F238E27FC236}">
                <a16:creationId xmlns:a16="http://schemas.microsoft.com/office/drawing/2014/main" id="{C6B9B9B8-3153-4424-BF8A-2D4252EC2AA2}"/>
              </a:ext>
            </a:extLst>
          </p:cNvPr>
          <p:cNvSpPr>
            <a:spLocks noChangeAspect="1"/>
          </p:cNvSpPr>
          <p:nvPr/>
        </p:nvSpPr>
        <p:spPr>
          <a:xfrm>
            <a:off x="2857512" y="3409137"/>
            <a:ext cx="216983" cy="216983"/>
          </a:xfrm>
          <a:prstGeom prst="ellipse">
            <a:avLst/>
          </a:prstGeom>
          <a:solidFill>
            <a:schemeClr val="accent2"/>
          </a:solidFill>
          <a:ln>
            <a:solidFill>
              <a:schemeClr val="bg1"/>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3" name="Oval 132">
            <a:extLst>
              <a:ext uri="{FF2B5EF4-FFF2-40B4-BE49-F238E27FC236}">
                <a16:creationId xmlns:a16="http://schemas.microsoft.com/office/drawing/2014/main" id="{E2ADC2AE-FEC1-4CE8-8CCA-FEC2C85BDB7E}"/>
              </a:ext>
            </a:extLst>
          </p:cNvPr>
          <p:cNvSpPr>
            <a:spLocks noChangeAspect="1"/>
          </p:cNvSpPr>
          <p:nvPr/>
        </p:nvSpPr>
        <p:spPr>
          <a:xfrm>
            <a:off x="2117867" y="3565213"/>
            <a:ext cx="216983" cy="216983"/>
          </a:xfrm>
          <a:prstGeom prst="ellipse">
            <a:avLst/>
          </a:prstGeom>
          <a:solidFill>
            <a:schemeClr val="accent3"/>
          </a:solidFill>
          <a:ln>
            <a:solidFill>
              <a:schemeClr val="bg1"/>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6" name="Oval 135">
            <a:extLst>
              <a:ext uri="{FF2B5EF4-FFF2-40B4-BE49-F238E27FC236}">
                <a16:creationId xmlns:a16="http://schemas.microsoft.com/office/drawing/2014/main" id="{CA26FE6F-9740-429A-A4CB-65E017E19051}"/>
              </a:ext>
            </a:extLst>
          </p:cNvPr>
          <p:cNvSpPr>
            <a:spLocks noChangeAspect="1"/>
          </p:cNvSpPr>
          <p:nvPr/>
        </p:nvSpPr>
        <p:spPr>
          <a:xfrm>
            <a:off x="1437425" y="3191639"/>
            <a:ext cx="216983" cy="216983"/>
          </a:xfrm>
          <a:prstGeom prst="ellipse">
            <a:avLst/>
          </a:prstGeom>
          <a:solidFill>
            <a:schemeClr val="accent1">
              <a:lumMod val="75000"/>
            </a:schemeClr>
          </a:solidFill>
          <a:ln>
            <a:solidFill>
              <a:schemeClr val="bg1"/>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7" name="Oval 136">
            <a:extLst>
              <a:ext uri="{FF2B5EF4-FFF2-40B4-BE49-F238E27FC236}">
                <a16:creationId xmlns:a16="http://schemas.microsoft.com/office/drawing/2014/main" id="{28BFED00-AA4C-46AB-B5E9-4E8B95F9ADB5}"/>
              </a:ext>
            </a:extLst>
          </p:cNvPr>
          <p:cNvSpPr>
            <a:spLocks noChangeAspect="1"/>
          </p:cNvSpPr>
          <p:nvPr/>
        </p:nvSpPr>
        <p:spPr>
          <a:xfrm>
            <a:off x="1189775" y="2459063"/>
            <a:ext cx="216983" cy="216983"/>
          </a:xfrm>
          <a:prstGeom prst="ellipse">
            <a:avLst/>
          </a:prstGeom>
          <a:solidFill>
            <a:schemeClr val="accent2">
              <a:lumMod val="75000"/>
            </a:schemeClr>
          </a:solidFill>
          <a:ln>
            <a:solidFill>
              <a:schemeClr val="bg1"/>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8" name="Oval 137">
            <a:extLst>
              <a:ext uri="{FF2B5EF4-FFF2-40B4-BE49-F238E27FC236}">
                <a16:creationId xmlns:a16="http://schemas.microsoft.com/office/drawing/2014/main" id="{7C1A0181-DB2B-4E55-AC17-1BF4EAF5CF9A}"/>
              </a:ext>
            </a:extLst>
          </p:cNvPr>
          <p:cNvSpPr>
            <a:spLocks noChangeAspect="1"/>
          </p:cNvSpPr>
          <p:nvPr/>
        </p:nvSpPr>
        <p:spPr>
          <a:xfrm>
            <a:off x="1445045" y="1745311"/>
            <a:ext cx="216983" cy="216983"/>
          </a:xfrm>
          <a:prstGeom prst="ellipse">
            <a:avLst/>
          </a:prstGeom>
          <a:solidFill>
            <a:schemeClr val="accent3">
              <a:lumMod val="75000"/>
            </a:schemeClr>
          </a:solidFill>
          <a:ln>
            <a:solidFill>
              <a:schemeClr val="bg1"/>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9" name="Freeform 904">
            <a:extLst>
              <a:ext uri="{FF2B5EF4-FFF2-40B4-BE49-F238E27FC236}">
                <a16:creationId xmlns:a16="http://schemas.microsoft.com/office/drawing/2014/main" id="{432416EE-C160-4EFF-9574-6CEFC6570FB0}"/>
              </a:ext>
            </a:extLst>
          </p:cNvPr>
          <p:cNvSpPr>
            <a:spLocks noEditPoints="1"/>
          </p:cNvSpPr>
          <p:nvPr/>
        </p:nvSpPr>
        <p:spPr bwMode="auto">
          <a:xfrm>
            <a:off x="3433402" y="2899432"/>
            <a:ext cx="89292" cy="74492"/>
          </a:xfrm>
          <a:custGeom>
            <a:avLst/>
            <a:gdLst>
              <a:gd name="T0" fmla="*/ 144 w 723"/>
              <a:gd name="T1" fmla="*/ 532 h 603"/>
              <a:gd name="T2" fmla="*/ 139 w 723"/>
              <a:gd name="T3" fmla="*/ 549 h 603"/>
              <a:gd name="T4" fmla="*/ 129 w 723"/>
              <a:gd name="T5" fmla="*/ 562 h 603"/>
              <a:gd name="T6" fmla="*/ 115 w 723"/>
              <a:gd name="T7" fmla="*/ 572 h 603"/>
              <a:gd name="T8" fmla="*/ 98 w 723"/>
              <a:gd name="T9" fmla="*/ 578 h 603"/>
              <a:gd name="T10" fmla="*/ 79 w 723"/>
              <a:gd name="T11" fmla="*/ 579 h 603"/>
              <a:gd name="T12" fmla="*/ 60 w 723"/>
              <a:gd name="T13" fmla="*/ 575 h 603"/>
              <a:gd name="T14" fmla="*/ 46 w 723"/>
              <a:gd name="T15" fmla="*/ 565 h 603"/>
              <a:gd name="T16" fmla="*/ 35 w 723"/>
              <a:gd name="T17" fmla="*/ 553 h 603"/>
              <a:gd name="T18" fmla="*/ 27 w 723"/>
              <a:gd name="T19" fmla="*/ 538 h 603"/>
              <a:gd name="T20" fmla="*/ 25 w 723"/>
              <a:gd name="T21" fmla="*/ 518 h 603"/>
              <a:gd name="T22" fmla="*/ 217 w 723"/>
              <a:gd name="T23" fmla="*/ 61 h 603"/>
              <a:gd name="T24" fmla="*/ 224 w 723"/>
              <a:gd name="T25" fmla="*/ 72 h 603"/>
              <a:gd name="T26" fmla="*/ 458 w 723"/>
              <a:gd name="T27" fmla="*/ 73 h 603"/>
              <a:gd name="T28" fmla="*/ 152 w 723"/>
              <a:gd name="T29" fmla="*/ 122 h 603"/>
              <a:gd name="T30" fmla="*/ 145 w 723"/>
              <a:gd name="T31" fmla="*/ 133 h 603"/>
              <a:gd name="T32" fmla="*/ 387 w 723"/>
              <a:gd name="T33" fmla="*/ 44 h 603"/>
              <a:gd name="T34" fmla="*/ 393 w 723"/>
              <a:gd name="T35" fmla="*/ 34 h 603"/>
              <a:gd name="T36" fmla="*/ 405 w 723"/>
              <a:gd name="T37" fmla="*/ 28 h 603"/>
              <a:gd name="T38" fmla="*/ 422 w 723"/>
              <a:gd name="T39" fmla="*/ 25 h 603"/>
              <a:gd name="T40" fmla="*/ 440 w 723"/>
              <a:gd name="T41" fmla="*/ 28 h 603"/>
              <a:gd name="T42" fmla="*/ 454 w 723"/>
              <a:gd name="T43" fmla="*/ 37 h 603"/>
              <a:gd name="T44" fmla="*/ 385 w 723"/>
              <a:gd name="T45" fmla="*/ 48 h 603"/>
              <a:gd name="T46" fmla="*/ 591 w 723"/>
              <a:gd name="T47" fmla="*/ 25 h 603"/>
              <a:gd name="T48" fmla="*/ 599 w 723"/>
              <a:gd name="T49" fmla="*/ 29 h 603"/>
              <a:gd name="T50" fmla="*/ 603 w 723"/>
              <a:gd name="T51" fmla="*/ 37 h 603"/>
              <a:gd name="T52" fmla="*/ 603 w 723"/>
              <a:gd name="T53" fmla="*/ 133 h 603"/>
              <a:gd name="T54" fmla="*/ 549 w 723"/>
              <a:gd name="T55" fmla="*/ 333 h 603"/>
              <a:gd name="T56" fmla="*/ 539 w 723"/>
              <a:gd name="T57" fmla="*/ 333 h 603"/>
              <a:gd name="T58" fmla="*/ 482 w 723"/>
              <a:gd name="T59" fmla="*/ 391 h 603"/>
              <a:gd name="T60" fmla="*/ 480 w 723"/>
              <a:gd name="T61" fmla="*/ 36 h 603"/>
              <a:gd name="T62" fmla="*/ 589 w 723"/>
              <a:gd name="T63" fmla="*/ 25 h 603"/>
              <a:gd name="T64" fmla="*/ 626 w 723"/>
              <a:gd name="T65" fmla="*/ 61 h 603"/>
              <a:gd name="T66" fmla="*/ 624 w 723"/>
              <a:gd name="T67" fmla="*/ 25 h 603"/>
              <a:gd name="T68" fmla="*/ 610 w 723"/>
              <a:gd name="T69" fmla="*/ 8 h 603"/>
              <a:gd name="T70" fmla="*/ 589 w 723"/>
              <a:gd name="T71" fmla="*/ 0 h 603"/>
              <a:gd name="T72" fmla="*/ 422 w 723"/>
              <a:gd name="T73" fmla="*/ 0 h 603"/>
              <a:gd name="T74" fmla="*/ 388 w 723"/>
              <a:gd name="T75" fmla="*/ 9 h 603"/>
              <a:gd name="T76" fmla="*/ 371 w 723"/>
              <a:gd name="T77" fmla="*/ 21 h 603"/>
              <a:gd name="T78" fmla="*/ 364 w 723"/>
              <a:gd name="T79" fmla="*/ 34 h 603"/>
              <a:gd name="T80" fmla="*/ 362 w 723"/>
              <a:gd name="T81" fmla="*/ 48 h 603"/>
              <a:gd name="T82" fmla="*/ 241 w 723"/>
              <a:gd name="T83" fmla="*/ 9 h 603"/>
              <a:gd name="T84" fmla="*/ 229 w 723"/>
              <a:gd name="T85" fmla="*/ 0 h 603"/>
              <a:gd name="T86" fmla="*/ 4 w 723"/>
              <a:gd name="T87" fmla="*/ 4 h 603"/>
              <a:gd name="T88" fmla="*/ 0 w 723"/>
              <a:gd name="T89" fmla="*/ 518 h 603"/>
              <a:gd name="T90" fmla="*/ 4 w 723"/>
              <a:gd name="T91" fmla="*/ 545 h 603"/>
              <a:gd name="T92" fmla="*/ 14 w 723"/>
              <a:gd name="T93" fmla="*/ 566 h 603"/>
              <a:gd name="T94" fmla="*/ 31 w 723"/>
              <a:gd name="T95" fmla="*/ 585 h 603"/>
              <a:gd name="T96" fmla="*/ 51 w 723"/>
              <a:gd name="T97" fmla="*/ 596 h 603"/>
              <a:gd name="T98" fmla="*/ 76 w 723"/>
              <a:gd name="T99" fmla="*/ 602 h 603"/>
              <a:gd name="T100" fmla="*/ 625 w 723"/>
              <a:gd name="T101" fmla="*/ 602 h 603"/>
              <a:gd name="T102" fmla="*/ 656 w 723"/>
              <a:gd name="T103" fmla="*/ 594 h 603"/>
              <a:gd name="T104" fmla="*/ 682 w 723"/>
              <a:gd name="T105" fmla="*/ 578 h 603"/>
              <a:gd name="T106" fmla="*/ 704 w 723"/>
              <a:gd name="T107" fmla="*/ 554 h 603"/>
              <a:gd name="T108" fmla="*/ 718 w 723"/>
              <a:gd name="T109" fmla="*/ 527 h 603"/>
              <a:gd name="T110" fmla="*/ 723 w 723"/>
              <a:gd name="T111" fmla="*/ 495 h 603"/>
              <a:gd name="T112" fmla="*/ 720 w 723"/>
              <a:gd name="T113" fmla="*/ 125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3" h="603">
                <a:moveTo>
                  <a:pt x="145" y="518"/>
                </a:moveTo>
                <a:lnTo>
                  <a:pt x="145" y="526"/>
                </a:lnTo>
                <a:lnTo>
                  <a:pt x="144" y="532"/>
                </a:lnTo>
                <a:lnTo>
                  <a:pt x="143" y="538"/>
                </a:lnTo>
                <a:lnTo>
                  <a:pt x="141" y="544"/>
                </a:lnTo>
                <a:lnTo>
                  <a:pt x="139" y="549"/>
                </a:lnTo>
                <a:lnTo>
                  <a:pt x="136" y="554"/>
                </a:lnTo>
                <a:lnTo>
                  <a:pt x="133" y="558"/>
                </a:lnTo>
                <a:lnTo>
                  <a:pt x="129" y="562"/>
                </a:lnTo>
                <a:lnTo>
                  <a:pt x="124" y="566"/>
                </a:lnTo>
                <a:lnTo>
                  <a:pt x="120" y="569"/>
                </a:lnTo>
                <a:lnTo>
                  <a:pt x="115" y="572"/>
                </a:lnTo>
                <a:lnTo>
                  <a:pt x="109" y="575"/>
                </a:lnTo>
                <a:lnTo>
                  <a:pt x="104" y="577"/>
                </a:lnTo>
                <a:lnTo>
                  <a:pt x="98" y="578"/>
                </a:lnTo>
                <a:lnTo>
                  <a:pt x="92" y="579"/>
                </a:lnTo>
                <a:lnTo>
                  <a:pt x="85" y="579"/>
                </a:lnTo>
                <a:lnTo>
                  <a:pt x="79" y="579"/>
                </a:lnTo>
                <a:lnTo>
                  <a:pt x="72" y="578"/>
                </a:lnTo>
                <a:lnTo>
                  <a:pt x="66" y="577"/>
                </a:lnTo>
                <a:lnTo>
                  <a:pt x="60" y="575"/>
                </a:lnTo>
                <a:lnTo>
                  <a:pt x="55" y="571"/>
                </a:lnTo>
                <a:lnTo>
                  <a:pt x="50" y="569"/>
                </a:lnTo>
                <a:lnTo>
                  <a:pt x="46" y="565"/>
                </a:lnTo>
                <a:lnTo>
                  <a:pt x="42" y="562"/>
                </a:lnTo>
                <a:lnTo>
                  <a:pt x="38" y="558"/>
                </a:lnTo>
                <a:lnTo>
                  <a:pt x="35" y="553"/>
                </a:lnTo>
                <a:lnTo>
                  <a:pt x="32" y="548"/>
                </a:lnTo>
                <a:lnTo>
                  <a:pt x="29" y="543"/>
                </a:lnTo>
                <a:lnTo>
                  <a:pt x="27" y="538"/>
                </a:lnTo>
                <a:lnTo>
                  <a:pt x="26" y="532"/>
                </a:lnTo>
                <a:lnTo>
                  <a:pt x="25" y="525"/>
                </a:lnTo>
                <a:lnTo>
                  <a:pt x="25" y="518"/>
                </a:lnTo>
                <a:lnTo>
                  <a:pt x="25" y="25"/>
                </a:lnTo>
                <a:lnTo>
                  <a:pt x="217" y="25"/>
                </a:lnTo>
                <a:lnTo>
                  <a:pt x="217" y="61"/>
                </a:lnTo>
                <a:lnTo>
                  <a:pt x="218" y="66"/>
                </a:lnTo>
                <a:lnTo>
                  <a:pt x="220" y="70"/>
                </a:lnTo>
                <a:lnTo>
                  <a:pt x="224" y="72"/>
                </a:lnTo>
                <a:lnTo>
                  <a:pt x="229" y="73"/>
                </a:lnTo>
                <a:lnTo>
                  <a:pt x="373" y="73"/>
                </a:lnTo>
                <a:lnTo>
                  <a:pt x="458" y="73"/>
                </a:lnTo>
                <a:lnTo>
                  <a:pt x="458" y="121"/>
                </a:lnTo>
                <a:lnTo>
                  <a:pt x="157" y="121"/>
                </a:lnTo>
                <a:lnTo>
                  <a:pt x="152" y="122"/>
                </a:lnTo>
                <a:lnTo>
                  <a:pt x="149" y="125"/>
                </a:lnTo>
                <a:lnTo>
                  <a:pt x="146" y="129"/>
                </a:lnTo>
                <a:lnTo>
                  <a:pt x="145" y="133"/>
                </a:lnTo>
                <a:lnTo>
                  <a:pt x="145" y="518"/>
                </a:lnTo>
                <a:close/>
                <a:moveTo>
                  <a:pt x="385" y="48"/>
                </a:moveTo>
                <a:lnTo>
                  <a:pt x="387" y="44"/>
                </a:lnTo>
                <a:lnTo>
                  <a:pt x="388" y="40"/>
                </a:lnTo>
                <a:lnTo>
                  <a:pt x="390" y="37"/>
                </a:lnTo>
                <a:lnTo>
                  <a:pt x="393" y="34"/>
                </a:lnTo>
                <a:lnTo>
                  <a:pt x="396" y="31"/>
                </a:lnTo>
                <a:lnTo>
                  <a:pt x="400" y="30"/>
                </a:lnTo>
                <a:lnTo>
                  <a:pt x="405" y="28"/>
                </a:lnTo>
                <a:lnTo>
                  <a:pt x="409" y="27"/>
                </a:lnTo>
                <a:lnTo>
                  <a:pt x="415" y="25"/>
                </a:lnTo>
                <a:lnTo>
                  <a:pt x="422" y="25"/>
                </a:lnTo>
                <a:lnTo>
                  <a:pt x="427" y="25"/>
                </a:lnTo>
                <a:lnTo>
                  <a:pt x="433" y="26"/>
                </a:lnTo>
                <a:lnTo>
                  <a:pt x="440" y="28"/>
                </a:lnTo>
                <a:lnTo>
                  <a:pt x="445" y="30"/>
                </a:lnTo>
                <a:lnTo>
                  <a:pt x="450" y="33"/>
                </a:lnTo>
                <a:lnTo>
                  <a:pt x="454" y="37"/>
                </a:lnTo>
                <a:lnTo>
                  <a:pt x="457" y="42"/>
                </a:lnTo>
                <a:lnTo>
                  <a:pt x="458" y="48"/>
                </a:lnTo>
                <a:lnTo>
                  <a:pt x="385" y="48"/>
                </a:lnTo>
                <a:lnTo>
                  <a:pt x="385" y="48"/>
                </a:lnTo>
                <a:close/>
                <a:moveTo>
                  <a:pt x="589" y="25"/>
                </a:moveTo>
                <a:lnTo>
                  <a:pt x="591" y="25"/>
                </a:lnTo>
                <a:lnTo>
                  <a:pt x="595" y="26"/>
                </a:lnTo>
                <a:lnTo>
                  <a:pt x="597" y="27"/>
                </a:lnTo>
                <a:lnTo>
                  <a:pt x="599" y="29"/>
                </a:lnTo>
                <a:lnTo>
                  <a:pt x="600" y="32"/>
                </a:lnTo>
                <a:lnTo>
                  <a:pt x="602" y="34"/>
                </a:lnTo>
                <a:lnTo>
                  <a:pt x="603" y="37"/>
                </a:lnTo>
                <a:lnTo>
                  <a:pt x="603" y="40"/>
                </a:lnTo>
                <a:lnTo>
                  <a:pt x="603" y="73"/>
                </a:lnTo>
                <a:lnTo>
                  <a:pt x="603" y="133"/>
                </a:lnTo>
                <a:lnTo>
                  <a:pt x="603" y="390"/>
                </a:lnTo>
                <a:lnTo>
                  <a:pt x="553" y="335"/>
                </a:lnTo>
                <a:lnTo>
                  <a:pt x="549" y="333"/>
                </a:lnTo>
                <a:lnTo>
                  <a:pt x="544" y="332"/>
                </a:lnTo>
                <a:lnTo>
                  <a:pt x="541" y="332"/>
                </a:lnTo>
                <a:lnTo>
                  <a:pt x="539" y="333"/>
                </a:lnTo>
                <a:lnTo>
                  <a:pt x="537" y="334"/>
                </a:lnTo>
                <a:lnTo>
                  <a:pt x="535" y="335"/>
                </a:lnTo>
                <a:lnTo>
                  <a:pt x="482" y="391"/>
                </a:lnTo>
                <a:lnTo>
                  <a:pt x="482" y="48"/>
                </a:lnTo>
                <a:lnTo>
                  <a:pt x="481" y="42"/>
                </a:lnTo>
                <a:lnTo>
                  <a:pt x="480" y="36"/>
                </a:lnTo>
                <a:lnTo>
                  <a:pt x="478" y="30"/>
                </a:lnTo>
                <a:lnTo>
                  <a:pt x="475" y="25"/>
                </a:lnTo>
                <a:lnTo>
                  <a:pt x="589" y="25"/>
                </a:lnTo>
                <a:close/>
                <a:moveTo>
                  <a:pt x="711" y="121"/>
                </a:moveTo>
                <a:lnTo>
                  <a:pt x="626" y="121"/>
                </a:lnTo>
                <a:lnTo>
                  <a:pt x="626" y="61"/>
                </a:lnTo>
                <a:lnTo>
                  <a:pt x="626" y="40"/>
                </a:lnTo>
                <a:lnTo>
                  <a:pt x="626" y="32"/>
                </a:lnTo>
                <a:lnTo>
                  <a:pt x="624" y="25"/>
                </a:lnTo>
                <a:lnTo>
                  <a:pt x="620" y="18"/>
                </a:lnTo>
                <a:lnTo>
                  <a:pt x="616" y="13"/>
                </a:lnTo>
                <a:lnTo>
                  <a:pt x="610" y="8"/>
                </a:lnTo>
                <a:lnTo>
                  <a:pt x="604" y="3"/>
                </a:lnTo>
                <a:lnTo>
                  <a:pt x="597" y="1"/>
                </a:lnTo>
                <a:lnTo>
                  <a:pt x="589" y="0"/>
                </a:lnTo>
                <a:lnTo>
                  <a:pt x="422" y="0"/>
                </a:lnTo>
                <a:lnTo>
                  <a:pt x="422" y="0"/>
                </a:lnTo>
                <a:lnTo>
                  <a:pt x="422" y="0"/>
                </a:lnTo>
                <a:lnTo>
                  <a:pt x="409" y="1"/>
                </a:lnTo>
                <a:lnTo>
                  <a:pt x="398" y="4"/>
                </a:lnTo>
                <a:lnTo>
                  <a:pt x="388" y="9"/>
                </a:lnTo>
                <a:lnTo>
                  <a:pt x="378" y="15"/>
                </a:lnTo>
                <a:lnTo>
                  <a:pt x="374" y="18"/>
                </a:lnTo>
                <a:lnTo>
                  <a:pt x="371" y="21"/>
                </a:lnTo>
                <a:lnTo>
                  <a:pt x="368" y="25"/>
                </a:lnTo>
                <a:lnTo>
                  <a:pt x="366" y="29"/>
                </a:lnTo>
                <a:lnTo>
                  <a:pt x="364" y="34"/>
                </a:lnTo>
                <a:lnTo>
                  <a:pt x="363" y="38"/>
                </a:lnTo>
                <a:lnTo>
                  <a:pt x="362" y="43"/>
                </a:lnTo>
                <a:lnTo>
                  <a:pt x="362" y="48"/>
                </a:lnTo>
                <a:lnTo>
                  <a:pt x="242" y="48"/>
                </a:lnTo>
                <a:lnTo>
                  <a:pt x="242" y="13"/>
                </a:lnTo>
                <a:lnTo>
                  <a:pt x="241" y="9"/>
                </a:lnTo>
                <a:lnTo>
                  <a:pt x="238" y="4"/>
                </a:lnTo>
                <a:lnTo>
                  <a:pt x="234" y="1"/>
                </a:lnTo>
                <a:lnTo>
                  <a:pt x="229" y="0"/>
                </a:lnTo>
                <a:lnTo>
                  <a:pt x="12" y="0"/>
                </a:lnTo>
                <a:lnTo>
                  <a:pt x="8" y="1"/>
                </a:lnTo>
                <a:lnTo>
                  <a:pt x="4" y="4"/>
                </a:lnTo>
                <a:lnTo>
                  <a:pt x="1" y="9"/>
                </a:lnTo>
                <a:lnTo>
                  <a:pt x="0" y="13"/>
                </a:lnTo>
                <a:lnTo>
                  <a:pt x="0" y="518"/>
                </a:lnTo>
                <a:lnTo>
                  <a:pt x="1" y="528"/>
                </a:lnTo>
                <a:lnTo>
                  <a:pt x="2" y="536"/>
                </a:lnTo>
                <a:lnTo>
                  <a:pt x="4" y="545"/>
                </a:lnTo>
                <a:lnTo>
                  <a:pt x="7" y="552"/>
                </a:lnTo>
                <a:lnTo>
                  <a:pt x="10" y="560"/>
                </a:lnTo>
                <a:lnTo>
                  <a:pt x="14" y="566"/>
                </a:lnTo>
                <a:lnTo>
                  <a:pt x="19" y="574"/>
                </a:lnTo>
                <a:lnTo>
                  <a:pt x="25" y="579"/>
                </a:lnTo>
                <a:lnTo>
                  <a:pt x="31" y="585"/>
                </a:lnTo>
                <a:lnTo>
                  <a:pt x="37" y="589"/>
                </a:lnTo>
                <a:lnTo>
                  <a:pt x="44" y="593"/>
                </a:lnTo>
                <a:lnTo>
                  <a:pt x="51" y="596"/>
                </a:lnTo>
                <a:lnTo>
                  <a:pt x="59" y="599"/>
                </a:lnTo>
                <a:lnTo>
                  <a:pt x="67" y="601"/>
                </a:lnTo>
                <a:lnTo>
                  <a:pt x="76" y="602"/>
                </a:lnTo>
                <a:lnTo>
                  <a:pt x="85" y="603"/>
                </a:lnTo>
                <a:lnTo>
                  <a:pt x="615" y="603"/>
                </a:lnTo>
                <a:lnTo>
                  <a:pt x="625" y="602"/>
                </a:lnTo>
                <a:lnTo>
                  <a:pt x="635" y="600"/>
                </a:lnTo>
                <a:lnTo>
                  <a:pt x="646" y="598"/>
                </a:lnTo>
                <a:lnTo>
                  <a:pt x="656" y="594"/>
                </a:lnTo>
                <a:lnTo>
                  <a:pt x="665" y="589"/>
                </a:lnTo>
                <a:lnTo>
                  <a:pt x="674" y="584"/>
                </a:lnTo>
                <a:lnTo>
                  <a:pt x="682" y="578"/>
                </a:lnTo>
                <a:lnTo>
                  <a:pt x="690" y="570"/>
                </a:lnTo>
                <a:lnTo>
                  <a:pt x="698" y="562"/>
                </a:lnTo>
                <a:lnTo>
                  <a:pt x="704" y="554"/>
                </a:lnTo>
                <a:lnTo>
                  <a:pt x="710" y="545"/>
                </a:lnTo>
                <a:lnTo>
                  <a:pt x="714" y="536"/>
                </a:lnTo>
                <a:lnTo>
                  <a:pt x="718" y="527"/>
                </a:lnTo>
                <a:lnTo>
                  <a:pt x="721" y="516"/>
                </a:lnTo>
                <a:lnTo>
                  <a:pt x="722" y="506"/>
                </a:lnTo>
                <a:lnTo>
                  <a:pt x="723" y="495"/>
                </a:lnTo>
                <a:lnTo>
                  <a:pt x="723" y="133"/>
                </a:lnTo>
                <a:lnTo>
                  <a:pt x="722" y="129"/>
                </a:lnTo>
                <a:lnTo>
                  <a:pt x="720" y="125"/>
                </a:lnTo>
                <a:lnTo>
                  <a:pt x="716" y="122"/>
                </a:lnTo>
                <a:lnTo>
                  <a:pt x="711" y="12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p>
        </p:txBody>
      </p:sp>
      <p:grpSp>
        <p:nvGrpSpPr>
          <p:cNvPr id="140" name="Group 139">
            <a:extLst>
              <a:ext uri="{FF2B5EF4-FFF2-40B4-BE49-F238E27FC236}">
                <a16:creationId xmlns:a16="http://schemas.microsoft.com/office/drawing/2014/main" id="{18BBDD71-D518-404C-AA46-F797EB647678}"/>
              </a:ext>
            </a:extLst>
          </p:cNvPr>
          <p:cNvGrpSpPr/>
          <p:nvPr/>
        </p:nvGrpSpPr>
        <p:grpSpPr>
          <a:xfrm>
            <a:off x="2198741" y="1405190"/>
            <a:ext cx="87603" cy="87603"/>
            <a:chOff x="304800" y="5957888"/>
            <a:chExt cx="287338" cy="287337"/>
          </a:xfrm>
          <a:solidFill>
            <a:schemeClr val="bg1"/>
          </a:solidFill>
        </p:grpSpPr>
        <p:sp>
          <p:nvSpPr>
            <p:cNvPr id="141" name="Freeform 1004">
              <a:extLst>
                <a:ext uri="{FF2B5EF4-FFF2-40B4-BE49-F238E27FC236}">
                  <a16:creationId xmlns:a16="http://schemas.microsoft.com/office/drawing/2014/main" id="{5E118CE8-FC13-404F-B128-5305F5DA2640}"/>
                </a:ext>
              </a:extLst>
            </p:cNvPr>
            <p:cNvSpPr>
              <a:spLocks noEditPoints="1"/>
            </p:cNvSpPr>
            <p:nvPr/>
          </p:nvSpPr>
          <p:spPr bwMode="auto">
            <a:xfrm>
              <a:off x="304800" y="5957888"/>
              <a:ext cx="249238" cy="219075"/>
            </a:xfrm>
            <a:custGeom>
              <a:avLst/>
              <a:gdLst>
                <a:gd name="T0" fmla="*/ 96 w 626"/>
                <a:gd name="T1" fmla="*/ 494 h 554"/>
                <a:gd name="T2" fmla="*/ 94 w 626"/>
                <a:gd name="T3" fmla="*/ 507 h 554"/>
                <a:gd name="T4" fmla="*/ 86 w 626"/>
                <a:gd name="T5" fmla="*/ 518 h 554"/>
                <a:gd name="T6" fmla="*/ 73 w 626"/>
                <a:gd name="T7" fmla="*/ 527 h 554"/>
                <a:gd name="T8" fmla="*/ 60 w 626"/>
                <a:gd name="T9" fmla="*/ 530 h 554"/>
                <a:gd name="T10" fmla="*/ 47 w 626"/>
                <a:gd name="T11" fmla="*/ 527 h 554"/>
                <a:gd name="T12" fmla="*/ 36 w 626"/>
                <a:gd name="T13" fmla="*/ 519 h 554"/>
                <a:gd name="T14" fmla="*/ 28 w 626"/>
                <a:gd name="T15" fmla="*/ 508 h 554"/>
                <a:gd name="T16" fmla="*/ 24 w 626"/>
                <a:gd name="T17" fmla="*/ 494 h 554"/>
                <a:gd name="T18" fmla="*/ 145 w 626"/>
                <a:gd name="T19" fmla="*/ 24 h 554"/>
                <a:gd name="T20" fmla="*/ 146 w 626"/>
                <a:gd name="T21" fmla="*/ 90 h 554"/>
                <a:gd name="T22" fmla="*/ 152 w 626"/>
                <a:gd name="T23" fmla="*/ 96 h 554"/>
                <a:gd name="T24" fmla="*/ 554 w 626"/>
                <a:gd name="T25" fmla="*/ 97 h 554"/>
                <a:gd name="T26" fmla="*/ 108 w 626"/>
                <a:gd name="T27" fmla="*/ 145 h 554"/>
                <a:gd name="T28" fmla="*/ 100 w 626"/>
                <a:gd name="T29" fmla="*/ 149 h 554"/>
                <a:gd name="T30" fmla="*/ 96 w 626"/>
                <a:gd name="T31" fmla="*/ 157 h 554"/>
                <a:gd name="T32" fmla="*/ 543 w 626"/>
                <a:gd name="T33" fmla="*/ 350 h 554"/>
                <a:gd name="T34" fmla="*/ 569 w 626"/>
                <a:gd name="T35" fmla="*/ 355 h 554"/>
                <a:gd name="T36" fmla="*/ 593 w 626"/>
                <a:gd name="T37" fmla="*/ 363 h 554"/>
                <a:gd name="T38" fmla="*/ 616 w 626"/>
                <a:gd name="T39" fmla="*/ 376 h 554"/>
                <a:gd name="T40" fmla="*/ 626 w 626"/>
                <a:gd name="T41" fmla="*/ 157 h 554"/>
                <a:gd name="T42" fmla="*/ 623 w 626"/>
                <a:gd name="T43" fmla="*/ 149 h 554"/>
                <a:gd name="T44" fmla="*/ 614 w 626"/>
                <a:gd name="T45" fmla="*/ 145 h 554"/>
                <a:gd name="T46" fmla="*/ 578 w 626"/>
                <a:gd name="T47" fmla="*/ 85 h 554"/>
                <a:gd name="T48" fmla="*/ 574 w 626"/>
                <a:gd name="T49" fmla="*/ 76 h 554"/>
                <a:gd name="T50" fmla="*/ 566 w 626"/>
                <a:gd name="T51" fmla="*/ 72 h 554"/>
                <a:gd name="T52" fmla="*/ 168 w 626"/>
                <a:gd name="T53" fmla="*/ 12 h 554"/>
                <a:gd name="T54" fmla="*/ 165 w 626"/>
                <a:gd name="T55" fmla="*/ 4 h 554"/>
                <a:gd name="T56" fmla="*/ 157 w 626"/>
                <a:gd name="T57" fmla="*/ 0 h 554"/>
                <a:gd name="T58" fmla="*/ 7 w 626"/>
                <a:gd name="T59" fmla="*/ 1 h 554"/>
                <a:gd name="T60" fmla="*/ 1 w 626"/>
                <a:gd name="T61" fmla="*/ 8 h 554"/>
                <a:gd name="T62" fmla="*/ 0 w 626"/>
                <a:gd name="T63" fmla="*/ 494 h 554"/>
                <a:gd name="T64" fmla="*/ 1 w 626"/>
                <a:gd name="T65" fmla="*/ 506 h 554"/>
                <a:gd name="T66" fmla="*/ 5 w 626"/>
                <a:gd name="T67" fmla="*/ 517 h 554"/>
                <a:gd name="T68" fmla="*/ 10 w 626"/>
                <a:gd name="T69" fmla="*/ 527 h 554"/>
                <a:gd name="T70" fmla="*/ 18 w 626"/>
                <a:gd name="T71" fmla="*/ 536 h 554"/>
                <a:gd name="T72" fmla="*/ 28 w 626"/>
                <a:gd name="T73" fmla="*/ 544 h 554"/>
                <a:gd name="T74" fmla="*/ 38 w 626"/>
                <a:gd name="T75" fmla="*/ 550 h 554"/>
                <a:gd name="T76" fmla="*/ 48 w 626"/>
                <a:gd name="T77" fmla="*/ 553 h 554"/>
                <a:gd name="T78" fmla="*/ 60 w 626"/>
                <a:gd name="T79" fmla="*/ 554 h 554"/>
                <a:gd name="T80" fmla="*/ 377 w 626"/>
                <a:gd name="T81" fmla="*/ 543 h 554"/>
                <a:gd name="T82" fmla="*/ 374 w 626"/>
                <a:gd name="T83" fmla="*/ 519 h 554"/>
                <a:gd name="T84" fmla="*/ 374 w 626"/>
                <a:gd name="T85" fmla="*/ 491 h 554"/>
                <a:gd name="T86" fmla="*/ 380 w 626"/>
                <a:gd name="T87" fmla="*/ 460 h 554"/>
                <a:gd name="T88" fmla="*/ 393 w 626"/>
                <a:gd name="T89" fmla="*/ 431 h 554"/>
                <a:gd name="T90" fmla="*/ 409 w 626"/>
                <a:gd name="T91" fmla="*/ 407 h 554"/>
                <a:gd name="T92" fmla="*/ 430 w 626"/>
                <a:gd name="T93" fmla="*/ 385 h 554"/>
                <a:gd name="T94" fmla="*/ 456 w 626"/>
                <a:gd name="T95" fmla="*/ 368 h 554"/>
                <a:gd name="T96" fmla="*/ 483 w 626"/>
                <a:gd name="T97" fmla="*/ 357 h 554"/>
                <a:gd name="T98" fmla="*/ 514 w 626"/>
                <a:gd name="T99" fmla="*/ 35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6" h="554">
                  <a:moveTo>
                    <a:pt x="96" y="157"/>
                  </a:moveTo>
                  <a:lnTo>
                    <a:pt x="96" y="494"/>
                  </a:lnTo>
                  <a:lnTo>
                    <a:pt x="96" y="501"/>
                  </a:lnTo>
                  <a:lnTo>
                    <a:pt x="94" y="507"/>
                  </a:lnTo>
                  <a:lnTo>
                    <a:pt x="90" y="513"/>
                  </a:lnTo>
                  <a:lnTo>
                    <a:pt x="86" y="518"/>
                  </a:lnTo>
                  <a:lnTo>
                    <a:pt x="80" y="523"/>
                  </a:lnTo>
                  <a:lnTo>
                    <a:pt x="73" y="527"/>
                  </a:lnTo>
                  <a:lnTo>
                    <a:pt x="67" y="529"/>
                  </a:lnTo>
                  <a:lnTo>
                    <a:pt x="60" y="530"/>
                  </a:lnTo>
                  <a:lnTo>
                    <a:pt x="53" y="529"/>
                  </a:lnTo>
                  <a:lnTo>
                    <a:pt x="47" y="527"/>
                  </a:lnTo>
                  <a:lnTo>
                    <a:pt x="41" y="524"/>
                  </a:lnTo>
                  <a:lnTo>
                    <a:pt x="36" y="519"/>
                  </a:lnTo>
                  <a:lnTo>
                    <a:pt x="31" y="514"/>
                  </a:lnTo>
                  <a:lnTo>
                    <a:pt x="28" y="508"/>
                  </a:lnTo>
                  <a:lnTo>
                    <a:pt x="24" y="501"/>
                  </a:lnTo>
                  <a:lnTo>
                    <a:pt x="24" y="494"/>
                  </a:lnTo>
                  <a:lnTo>
                    <a:pt x="24" y="24"/>
                  </a:lnTo>
                  <a:lnTo>
                    <a:pt x="145" y="24"/>
                  </a:lnTo>
                  <a:lnTo>
                    <a:pt x="145" y="85"/>
                  </a:lnTo>
                  <a:lnTo>
                    <a:pt x="146" y="90"/>
                  </a:lnTo>
                  <a:lnTo>
                    <a:pt x="148" y="93"/>
                  </a:lnTo>
                  <a:lnTo>
                    <a:pt x="152" y="96"/>
                  </a:lnTo>
                  <a:lnTo>
                    <a:pt x="157" y="97"/>
                  </a:lnTo>
                  <a:lnTo>
                    <a:pt x="554" y="97"/>
                  </a:lnTo>
                  <a:lnTo>
                    <a:pt x="554" y="145"/>
                  </a:lnTo>
                  <a:lnTo>
                    <a:pt x="108" y="145"/>
                  </a:lnTo>
                  <a:lnTo>
                    <a:pt x="104" y="146"/>
                  </a:lnTo>
                  <a:lnTo>
                    <a:pt x="100" y="149"/>
                  </a:lnTo>
                  <a:lnTo>
                    <a:pt x="97" y="152"/>
                  </a:lnTo>
                  <a:lnTo>
                    <a:pt x="96" y="157"/>
                  </a:lnTo>
                  <a:close/>
                  <a:moveTo>
                    <a:pt x="530" y="350"/>
                  </a:moveTo>
                  <a:lnTo>
                    <a:pt x="543" y="350"/>
                  </a:lnTo>
                  <a:lnTo>
                    <a:pt x="557" y="352"/>
                  </a:lnTo>
                  <a:lnTo>
                    <a:pt x="569" y="355"/>
                  </a:lnTo>
                  <a:lnTo>
                    <a:pt x="581" y="359"/>
                  </a:lnTo>
                  <a:lnTo>
                    <a:pt x="593" y="363"/>
                  </a:lnTo>
                  <a:lnTo>
                    <a:pt x="605" y="369"/>
                  </a:lnTo>
                  <a:lnTo>
                    <a:pt x="616" y="376"/>
                  </a:lnTo>
                  <a:lnTo>
                    <a:pt x="626" y="383"/>
                  </a:lnTo>
                  <a:lnTo>
                    <a:pt x="626" y="157"/>
                  </a:lnTo>
                  <a:lnTo>
                    <a:pt x="625" y="152"/>
                  </a:lnTo>
                  <a:lnTo>
                    <a:pt x="623" y="149"/>
                  </a:lnTo>
                  <a:lnTo>
                    <a:pt x="619" y="146"/>
                  </a:lnTo>
                  <a:lnTo>
                    <a:pt x="614" y="145"/>
                  </a:lnTo>
                  <a:lnTo>
                    <a:pt x="578" y="145"/>
                  </a:lnTo>
                  <a:lnTo>
                    <a:pt x="578" y="85"/>
                  </a:lnTo>
                  <a:lnTo>
                    <a:pt x="577" y="81"/>
                  </a:lnTo>
                  <a:lnTo>
                    <a:pt x="574" y="76"/>
                  </a:lnTo>
                  <a:lnTo>
                    <a:pt x="571" y="73"/>
                  </a:lnTo>
                  <a:lnTo>
                    <a:pt x="566" y="72"/>
                  </a:lnTo>
                  <a:lnTo>
                    <a:pt x="168" y="72"/>
                  </a:lnTo>
                  <a:lnTo>
                    <a:pt x="168" y="12"/>
                  </a:lnTo>
                  <a:lnTo>
                    <a:pt x="167" y="8"/>
                  </a:lnTo>
                  <a:lnTo>
                    <a:pt x="165" y="4"/>
                  </a:lnTo>
                  <a:lnTo>
                    <a:pt x="161" y="1"/>
                  </a:lnTo>
                  <a:lnTo>
                    <a:pt x="157" y="0"/>
                  </a:lnTo>
                  <a:lnTo>
                    <a:pt x="12" y="0"/>
                  </a:lnTo>
                  <a:lnTo>
                    <a:pt x="7" y="1"/>
                  </a:lnTo>
                  <a:lnTo>
                    <a:pt x="3" y="4"/>
                  </a:lnTo>
                  <a:lnTo>
                    <a:pt x="1" y="8"/>
                  </a:lnTo>
                  <a:lnTo>
                    <a:pt x="0" y="12"/>
                  </a:lnTo>
                  <a:lnTo>
                    <a:pt x="0" y="494"/>
                  </a:lnTo>
                  <a:lnTo>
                    <a:pt x="0" y="500"/>
                  </a:lnTo>
                  <a:lnTo>
                    <a:pt x="1" y="506"/>
                  </a:lnTo>
                  <a:lnTo>
                    <a:pt x="3" y="512"/>
                  </a:lnTo>
                  <a:lnTo>
                    <a:pt x="5" y="517"/>
                  </a:lnTo>
                  <a:lnTo>
                    <a:pt x="7" y="522"/>
                  </a:lnTo>
                  <a:lnTo>
                    <a:pt x="10" y="527"/>
                  </a:lnTo>
                  <a:lnTo>
                    <a:pt x="14" y="532"/>
                  </a:lnTo>
                  <a:lnTo>
                    <a:pt x="18" y="536"/>
                  </a:lnTo>
                  <a:lnTo>
                    <a:pt x="22" y="540"/>
                  </a:lnTo>
                  <a:lnTo>
                    <a:pt x="28" y="544"/>
                  </a:lnTo>
                  <a:lnTo>
                    <a:pt x="32" y="547"/>
                  </a:lnTo>
                  <a:lnTo>
                    <a:pt x="38" y="550"/>
                  </a:lnTo>
                  <a:lnTo>
                    <a:pt x="43" y="552"/>
                  </a:lnTo>
                  <a:lnTo>
                    <a:pt x="48" y="553"/>
                  </a:lnTo>
                  <a:lnTo>
                    <a:pt x="54" y="554"/>
                  </a:lnTo>
                  <a:lnTo>
                    <a:pt x="60" y="554"/>
                  </a:lnTo>
                  <a:lnTo>
                    <a:pt x="381" y="554"/>
                  </a:lnTo>
                  <a:lnTo>
                    <a:pt x="377" y="543"/>
                  </a:lnTo>
                  <a:lnTo>
                    <a:pt x="375" y="531"/>
                  </a:lnTo>
                  <a:lnTo>
                    <a:pt x="374" y="519"/>
                  </a:lnTo>
                  <a:lnTo>
                    <a:pt x="373" y="506"/>
                  </a:lnTo>
                  <a:lnTo>
                    <a:pt x="374" y="491"/>
                  </a:lnTo>
                  <a:lnTo>
                    <a:pt x="376" y="475"/>
                  </a:lnTo>
                  <a:lnTo>
                    <a:pt x="380" y="460"/>
                  </a:lnTo>
                  <a:lnTo>
                    <a:pt x="385" y="446"/>
                  </a:lnTo>
                  <a:lnTo>
                    <a:pt x="393" y="431"/>
                  </a:lnTo>
                  <a:lnTo>
                    <a:pt x="400" y="419"/>
                  </a:lnTo>
                  <a:lnTo>
                    <a:pt x="409" y="407"/>
                  </a:lnTo>
                  <a:lnTo>
                    <a:pt x="419" y="396"/>
                  </a:lnTo>
                  <a:lnTo>
                    <a:pt x="430" y="385"/>
                  </a:lnTo>
                  <a:lnTo>
                    <a:pt x="443" y="376"/>
                  </a:lnTo>
                  <a:lnTo>
                    <a:pt x="456" y="368"/>
                  </a:lnTo>
                  <a:lnTo>
                    <a:pt x="469" y="362"/>
                  </a:lnTo>
                  <a:lnTo>
                    <a:pt x="483" y="357"/>
                  </a:lnTo>
                  <a:lnTo>
                    <a:pt x="499" y="353"/>
                  </a:lnTo>
                  <a:lnTo>
                    <a:pt x="514" y="351"/>
                  </a:lnTo>
                  <a:lnTo>
                    <a:pt x="530" y="3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42" name="Freeform 1005">
              <a:extLst>
                <a:ext uri="{FF2B5EF4-FFF2-40B4-BE49-F238E27FC236}">
                  <a16:creationId xmlns:a16="http://schemas.microsoft.com/office/drawing/2014/main" id="{94CFE539-95B6-4792-84B7-1E8B3739178D}"/>
                </a:ext>
              </a:extLst>
            </p:cNvPr>
            <p:cNvSpPr>
              <a:spLocks noEditPoints="1"/>
            </p:cNvSpPr>
            <p:nvPr/>
          </p:nvSpPr>
          <p:spPr bwMode="auto">
            <a:xfrm>
              <a:off x="461963" y="6105525"/>
              <a:ext cx="130175" cy="139700"/>
            </a:xfrm>
            <a:custGeom>
              <a:avLst/>
              <a:gdLst>
                <a:gd name="T0" fmla="*/ 110 w 325"/>
                <a:gd name="T1" fmla="*/ 239 h 350"/>
                <a:gd name="T2" fmla="*/ 80 w 325"/>
                <a:gd name="T3" fmla="*/ 229 h 350"/>
                <a:gd name="T4" fmla="*/ 56 w 325"/>
                <a:gd name="T5" fmla="*/ 210 h 350"/>
                <a:gd name="T6" fmla="*/ 36 w 325"/>
                <a:gd name="T7" fmla="*/ 185 h 350"/>
                <a:gd name="T8" fmla="*/ 25 w 325"/>
                <a:gd name="T9" fmla="*/ 155 h 350"/>
                <a:gd name="T10" fmla="*/ 24 w 325"/>
                <a:gd name="T11" fmla="*/ 123 h 350"/>
                <a:gd name="T12" fmla="*/ 32 w 325"/>
                <a:gd name="T13" fmla="*/ 91 h 350"/>
                <a:gd name="T14" fmla="*/ 49 w 325"/>
                <a:gd name="T15" fmla="*/ 64 h 350"/>
                <a:gd name="T16" fmla="*/ 71 w 325"/>
                <a:gd name="T17" fmla="*/ 43 h 350"/>
                <a:gd name="T18" fmla="*/ 100 w 325"/>
                <a:gd name="T19" fmla="*/ 30 h 350"/>
                <a:gd name="T20" fmla="*/ 132 w 325"/>
                <a:gd name="T21" fmla="*/ 25 h 350"/>
                <a:gd name="T22" fmla="*/ 164 w 325"/>
                <a:gd name="T23" fmla="*/ 30 h 350"/>
                <a:gd name="T24" fmla="*/ 192 w 325"/>
                <a:gd name="T25" fmla="*/ 43 h 350"/>
                <a:gd name="T26" fmla="*/ 216 w 325"/>
                <a:gd name="T27" fmla="*/ 64 h 350"/>
                <a:gd name="T28" fmla="*/ 232 w 325"/>
                <a:gd name="T29" fmla="*/ 91 h 350"/>
                <a:gd name="T30" fmla="*/ 239 w 325"/>
                <a:gd name="T31" fmla="*/ 123 h 350"/>
                <a:gd name="T32" fmla="*/ 238 w 325"/>
                <a:gd name="T33" fmla="*/ 155 h 350"/>
                <a:gd name="T34" fmla="*/ 227 w 325"/>
                <a:gd name="T35" fmla="*/ 185 h 350"/>
                <a:gd name="T36" fmla="*/ 209 w 325"/>
                <a:gd name="T37" fmla="*/ 210 h 350"/>
                <a:gd name="T38" fmla="*/ 183 w 325"/>
                <a:gd name="T39" fmla="*/ 229 h 350"/>
                <a:gd name="T40" fmla="*/ 154 w 325"/>
                <a:gd name="T41" fmla="*/ 239 h 350"/>
                <a:gd name="T42" fmla="*/ 321 w 325"/>
                <a:gd name="T43" fmla="*/ 330 h 350"/>
                <a:gd name="T44" fmla="*/ 231 w 325"/>
                <a:gd name="T45" fmla="*/ 222 h 350"/>
                <a:gd name="T46" fmla="*/ 253 w 325"/>
                <a:gd name="T47" fmla="*/ 187 h 350"/>
                <a:gd name="T48" fmla="*/ 264 w 325"/>
                <a:gd name="T49" fmla="*/ 147 h 350"/>
                <a:gd name="T50" fmla="*/ 262 w 325"/>
                <a:gd name="T51" fmla="*/ 106 h 350"/>
                <a:gd name="T52" fmla="*/ 248 w 325"/>
                <a:gd name="T53" fmla="*/ 71 h 350"/>
                <a:gd name="T54" fmla="*/ 225 w 325"/>
                <a:gd name="T55" fmla="*/ 40 h 350"/>
                <a:gd name="T56" fmla="*/ 195 w 325"/>
                <a:gd name="T57" fmla="*/ 17 h 350"/>
                <a:gd name="T58" fmla="*/ 159 w 325"/>
                <a:gd name="T59" fmla="*/ 3 h 350"/>
                <a:gd name="T60" fmla="*/ 118 w 325"/>
                <a:gd name="T61" fmla="*/ 1 h 350"/>
                <a:gd name="T62" fmla="*/ 80 w 325"/>
                <a:gd name="T63" fmla="*/ 11 h 350"/>
                <a:gd name="T64" fmla="*/ 48 w 325"/>
                <a:gd name="T65" fmla="*/ 31 h 350"/>
                <a:gd name="T66" fmla="*/ 22 w 325"/>
                <a:gd name="T67" fmla="*/ 59 h 350"/>
                <a:gd name="T68" fmla="*/ 6 w 325"/>
                <a:gd name="T69" fmla="*/ 94 h 350"/>
                <a:gd name="T70" fmla="*/ 0 w 325"/>
                <a:gd name="T71" fmla="*/ 133 h 350"/>
                <a:gd name="T72" fmla="*/ 6 w 325"/>
                <a:gd name="T73" fmla="*/ 173 h 350"/>
                <a:gd name="T74" fmla="*/ 22 w 325"/>
                <a:gd name="T75" fmla="*/ 207 h 350"/>
                <a:gd name="T76" fmla="*/ 48 w 325"/>
                <a:gd name="T77" fmla="*/ 236 h 350"/>
                <a:gd name="T78" fmla="*/ 80 w 325"/>
                <a:gd name="T79" fmla="*/ 255 h 350"/>
                <a:gd name="T80" fmla="*/ 118 w 325"/>
                <a:gd name="T81" fmla="*/ 264 h 350"/>
                <a:gd name="T82" fmla="*/ 151 w 325"/>
                <a:gd name="T83" fmla="*/ 264 h 350"/>
                <a:gd name="T84" fmla="*/ 178 w 325"/>
                <a:gd name="T85" fmla="*/ 257 h 350"/>
                <a:gd name="T86" fmla="*/ 203 w 325"/>
                <a:gd name="T87" fmla="*/ 245 h 350"/>
                <a:gd name="T88" fmla="*/ 308 w 325"/>
                <a:gd name="T89" fmla="*/ 349 h 350"/>
                <a:gd name="T90" fmla="*/ 321 w 325"/>
                <a:gd name="T91" fmla="*/ 346 h 350"/>
                <a:gd name="T92" fmla="*/ 324 w 325"/>
                <a:gd name="T93" fmla="*/ 33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5" h="350">
                  <a:moveTo>
                    <a:pt x="132" y="242"/>
                  </a:moveTo>
                  <a:lnTo>
                    <a:pt x="121" y="241"/>
                  </a:lnTo>
                  <a:lnTo>
                    <a:pt x="110" y="239"/>
                  </a:lnTo>
                  <a:lnTo>
                    <a:pt x="100" y="237"/>
                  </a:lnTo>
                  <a:lnTo>
                    <a:pt x="89" y="233"/>
                  </a:lnTo>
                  <a:lnTo>
                    <a:pt x="80" y="229"/>
                  </a:lnTo>
                  <a:lnTo>
                    <a:pt x="71" y="223"/>
                  </a:lnTo>
                  <a:lnTo>
                    <a:pt x="63" y="216"/>
                  </a:lnTo>
                  <a:lnTo>
                    <a:pt x="56" y="210"/>
                  </a:lnTo>
                  <a:lnTo>
                    <a:pt x="49" y="202"/>
                  </a:lnTo>
                  <a:lnTo>
                    <a:pt x="43" y="194"/>
                  </a:lnTo>
                  <a:lnTo>
                    <a:pt x="36" y="185"/>
                  </a:lnTo>
                  <a:lnTo>
                    <a:pt x="32" y="176"/>
                  </a:lnTo>
                  <a:lnTo>
                    <a:pt x="28" y="165"/>
                  </a:lnTo>
                  <a:lnTo>
                    <a:pt x="25" y="155"/>
                  </a:lnTo>
                  <a:lnTo>
                    <a:pt x="24" y="144"/>
                  </a:lnTo>
                  <a:lnTo>
                    <a:pt x="23" y="133"/>
                  </a:lnTo>
                  <a:lnTo>
                    <a:pt x="24" y="123"/>
                  </a:lnTo>
                  <a:lnTo>
                    <a:pt x="25" y="111"/>
                  </a:lnTo>
                  <a:lnTo>
                    <a:pt x="28" y="101"/>
                  </a:lnTo>
                  <a:lnTo>
                    <a:pt x="32" y="91"/>
                  </a:lnTo>
                  <a:lnTo>
                    <a:pt x="36" y="82"/>
                  </a:lnTo>
                  <a:lnTo>
                    <a:pt x="43" y="73"/>
                  </a:lnTo>
                  <a:lnTo>
                    <a:pt x="49" y="64"/>
                  </a:lnTo>
                  <a:lnTo>
                    <a:pt x="56" y="56"/>
                  </a:lnTo>
                  <a:lnTo>
                    <a:pt x="63" y="49"/>
                  </a:lnTo>
                  <a:lnTo>
                    <a:pt x="71" y="43"/>
                  </a:lnTo>
                  <a:lnTo>
                    <a:pt x="80" y="38"/>
                  </a:lnTo>
                  <a:lnTo>
                    <a:pt x="89" y="33"/>
                  </a:lnTo>
                  <a:lnTo>
                    <a:pt x="100" y="30"/>
                  </a:lnTo>
                  <a:lnTo>
                    <a:pt x="110" y="27"/>
                  </a:lnTo>
                  <a:lnTo>
                    <a:pt x="121" y="26"/>
                  </a:lnTo>
                  <a:lnTo>
                    <a:pt x="132" y="25"/>
                  </a:lnTo>
                  <a:lnTo>
                    <a:pt x="142" y="26"/>
                  </a:lnTo>
                  <a:lnTo>
                    <a:pt x="154" y="27"/>
                  </a:lnTo>
                  <a:lnTo>
                    <a:pt x="164" y="30"/>
                  </a:lnTo>
                  <a:lnTo>
                    <a:pt x="174" y="33"/>
                  </a:lnTo>
                  <a:lnTo>
                    <a:pt x="183" y="38"/>
                  </a:lnTo>
                  <a:lnTo>
                    <a:pt x="192" y="43"/>
                  </a:lnTo>
                  <a:lnTo>
                    <a:pt x="201" y="49"/>
                  </a:lnTo>
                  <a:lnTo>
                    <a:pt x="209" y="56"/>
                  </a:lnTo>
                  <a:lnTo>
                    <a:pt x="216" y="64"/>
                  </a:lnTo>
                  <a:lnTo>
                    <a:pt x="222" y="73"/>
                  </a:lnTo>
                  <a:lnTo>
                    <a:pt x="227" y="82"/>
                  </a:lnTo>
                  <a:lnTo>
                    <a:pt x="232" y="91"/>
                  </a:lnTo>
                  <a:lnTo>
                    <a:pt x="235" y="101"/>
                  </a:lnTo>
                  <a:lnTo>
                    <a:pt x="238" y="111"/>
                  </a:lnTo>
                  <a:lnTo>
                    <a:pt x="239" y="123"/>
                  </a:lnTo>
                  <a:lnTo>
                    <a:pt x="240" y="133"/>
                  </a:lnTo>
                  <a:lnTo>
                    <a:pt x="239" y="144"/>
                  </a:lnTo>
                  <a:lnTo>
                    <a:pt x="238" y="155"/>
                  </a:lnTo>
                  <a:lnTo>
                    <a:pt x="235" y="165"/>
                  </a:lnTo>
                  <a:lnTo>
                    <a:pt x="232" y="176"/>
                  </a:lnTo>
                  <a:lnTo>
                    <a:pt x="227" y="185"/>
                  </a:lnTo>
                  <a:lnTo>
                    <a:pt x="222" y="194"/>
                  </a:lnTo>
                  <a:lnTo>
                    <a:pt x="216" y="202"/>
                  </a:lnTo>
                  <a:lnTo>
                    <a:pt x="209" y="210"/>
                  </a:lnTo>
                  <a:lnTo>
                    <a:pt x="201" y="216"/>
                  </a:lnTo>
                  <a:lnTo>
                    <a:pt x="192" y="223"/>
                  </a:lnTo>
                  <a:lnTo>
                    <a:pt x="183" y="229"/>
                  </a:lnTo>
                  <a:lnTo>
                    <a:pt x="174" y="233"/>
                  </a:lnTo>
                  <a:lnTo>
                    <a:pt x="164" y="237"/>
                  </a:lnTo>
                  <a:lnTo>
                    <a:pt x="154" y="239"/>
                  </a:lnTo>
                  <a:lnTo>
                    <a:pt x="142" y="241"/>
                  </a:lnTo>
                  <a:lnTo>
                    <a:pt x="132" y="242"/>
                  </a:lnTo>
                  <a:close/>
                  <a:moveTo>
                    <a:pt x="321" y="330"/>
                  </a:moveTo>
                  <a:lnTo>
                    <a:pt x="239" y="247"/>
                  </a:lnTo>
                  <a:lnTo>
                    <a:pt x="222" y="231"/>
                  </a:lnTo>
                  <a:lnTo>
                    <a:pt x="231" y="222"/>
                  </a:lnTo>
                  <a:lnTo>
                    <a:pt x="239" y="210"/>
                  </a:lnTo>
                  <a:lnTo>
                    <a:pt x="246" y="199"/>
                  </a:lnTo>
                  <a:lnTo>
                    <a:pt x="253" y="187"/>
                  </a:lnTo>
                  <a:lnTo>
                    <a:pt x="258" y="175"/>
                  </a:lnTo>
                  <a:lnTo>
                    <a:pt x="262" y="161"/>
                  </a:lnTo>
                  <a:lnTo>
                    <a:pt x="264" y="147"/>
                  </a:lnTo>
                  <a:lnTo>
                    <a:pt x="265" y="133"/>
                  </a:lnTo>
                  <a:lnTo>
                    <a:pt x="264" y="120"/>
                  </a:lnTo>
                  <a:lnTo>
                    <a:pt x="262" y="106"/>
                  </a:lnTo>
                  <a:lnTo>
                    <a:pt x="259" y="94"/>
                  </a:lnTo>
                  <a:lnTo>
                    <a:pt x="254" y="82"/>
                  </a:lnTo>
                  <a:lnTo>
                    <a:pt x="248" y="71"/>
                  </a:lnTo>
                  <a:lnTo>
                    <a:pt x="241" y="59"/>
                  </a:lnTo>
                  <a:lnTo>
                    <a:pt x="234" y="49"/>
                  </a:lnTo>
                  <a:lnTo>
                    <a:pt x="225" y="40"/>
                  </a:lnTo>
                  <a:lnTo>
                    <a:pt x="216" y="31"/>
                  </a:lnTo>
                  <a:lnTo>
                    <a:pt x="206" y="24"/>
                  </a:lnTo>
                  <a:lnTo>
                    <a:pt x="195" y="17"/>
                  </a:lnTo>
                  <a:lnTo>
                    <a:pt x="183" y="11"/>
                  </a:lnTo>
                  <a:lnTo>
                    <a:pt x="171" y="6"/>
                  </a:lnTo>
                  <a:lnTo>
                    <a:pt x="159" y="3"/>
                  </a:lnTo>
                  <a:lnTo>
                    <a:pt x="145" y="1"/>
                  </a:lnTo>
                  <a:lnTo>
                    <a:pt x="132" y="0"/>
                  </a:lnTo>
                  <a:lnTo>
                    <a:pt x="118" y="1"/>
                  </a:lnTo>
                  <a:lnTo>
                    <a:pt x="105" y="3"/>
                  </a:lnTo>
                  <a:lnTo>
                    <a:pt x="92" y="6"/>
                  </a:lnTo>
                  <a:lnTo>
                    <a:pt x="80" y="11"/>
                  </a:lnTo>
                  <a:lnTo>
                    <a:pt x="69" y="17"/>
                  </a:lnTo>
                  <a:lnTo>
                    <a:pt x="58" y="24"/>
                  </a:lnTo>
                  <a:lnTo>
                    <a:pt x="48" y="31"/>
                  </a:lnTo>
                  <a:lnTo>
                    <a:pt x="38" y="40"/>
                  </a:lnTo>
                  <a:lnTo>
                    <a:pt x="29" y="49"/>
                  </a:lnTo>
                  <a:lnTo>
                    <a:pt x="22" y="59"/>
                  </a:lnTo>
                  <a:lnTo>
                    <a:pt x="15" y="71"/>
                  </a:lnTo>
                  <a:lnTo>
                    <a:pt x="10" y="82"/>
                  </a:lnTo>
                  <a:lnTo>
                    <a:pt x="6" y="94"/>
                  </a:lnTo>
                  <a:lnTo>
                    <a:pt x="2" y="106"/>
                  </a:lnTo>
                  <a:lnTo>
                    <a:pt x="0" y="120"/>
                  </a:lnTo>
                  <a:lnTo>
                    <a:pt x="0" y="133"/>
                  </a:lnTo>
                  <a:lnTo>
                    <a:pt x="0" y="147"/>
                  </a:lnTo>
                  <a:lnTo>
                    <a:pt x="2" y="160"/>
                  </a:lnTo>
                  <a:lnTo>
                    <a:pt x="6" y="173"/>
                  </a:lnTo>
                  <a:lnTo>
                    <a:pt x="10" y="185"/>
                  </a:lnTo>
                  <a:lnTo>
                    <a:pt x="15" y="196"/>
                  </a:lnTo>
                  <a:lnTo>
                    <a:pt x="22" y="207"/>
                  </a:lnTo>
                  <a:lnTo>
                    <a:pt x="29" y="217"/>
                  </a:lnTo>
                  <a:lnTo>
                    <a:pt x="38" y="227"/>
                  </a:lnTo>
                  <a:lnTo>
                    <a:pt x="48" y="236"/>
                  </a:lnTo>
                  <a:lnTo>
                    <a:pt x="58" y="243"/>
                  </a:lnTo>
                  <a:lnTo>
                    <a:pt x="69" y="250"/>
                  </a:lnTo>
                  <a:lnTo>
                    <a:pt x="80" y="255"/>
                  </a:lnTo>
                  <a:lnTo>
                    <a:pt x="92" y="259"/>
                  </a:lnTo>
                  <a:lnTo>
                    <a:pt x="105" y="263"/>
                  </a:lnTo>
                  <a:lnTo>
                    <a:pt x="118" y="264"/>
                  </a:lnTo>
                  <a:lnTo>
                    <a:pt x="132" y="265"/>
                  </a:lnTo>
                  <a:lnTo>
                    <a:pt x="141" y="265"/>
                  </a:lnTo>
                  <a:lnTo>
                    <a:pt x="151" y="264"/>
                  </a:lnTo>
                  <a:lnTo>
                    <a:pt x="160" y="262"/>
                  </a:lnTo>
                  <a:lnTo>
                    <a:pt x="169" y="260"/>
                  </a:lnTo>
                  <a:lnTo>
                    <a:pt x="178" y="257"/>
                  </a:lnTo>
                  <a:lnTo>
                    <a:pt x="186" y="254"/>
                  </a:lnTo>
                  <a:lnTo>
                    <a:pt x="194" y="250"/>
                  </a:lnTo>
                  <a:lnTo>
                    <a:pt x="203" y="245"/>
                  </a:lnTo>
                  <a:lnTo>
                    <a:pt x="220" y="263"/>
                  </a:lnTo>
                  <a:lnTo>
                    <a:pt x="304" y="346"/>
                  </a:lnTo>
                  <a:lnTo>
                    <a:pt x="308" y="349"/>
                  </a:lnTo>
                  <a:lnTo>
                    <a:pt x="313" y="350"/>
                  </a:lnTo>
                  <a:lnTo>
                    <a:pt x="317" y="349"/>
                  </a:lnTo>
                  <a:lnTo>
                    <a:pt x="321" y="346"/>
                  </a:lnTo>
                  <a:lnTo>
                    <a:pt x="324" y="343"/>
                  </a:lnTo>
                  <a:lnTo>
                    <a:pt x="325" y="338"/>
                  </a:lnTo>
                  <a:lnTo>
                    <a:pt x="324" y="334"/>
                  </a:lnTo>
                  <a:lnTo>
                    <a:pt x="321"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43" name="Group 142">
            <a:extLst>
              <a:ext uri="{FF2B5EF4-FFF2-40B4-BE49-F238E27FC236}">
                <a16:creationId xmlns:a16="http://schemas.microsoft.com/office/drawing/2014/main" id="{1B54A3C5-ADFC-4B2B-9C0E-67D8E56BE789}"/>
              </a:ext>
            </a:extLst>
          </p:cNvPr>
          <p:cNvGrpSpPr/>
          <p:nvPr/>
        </p:nvGrpSpPr>
        <p:grpSpPr>
          <a:xfrm>
            <a:off x="2941831" y="1535750"/>
            <a:ext cx="80711" cy="80711"/>
            <a:chOff x="877888" y="5957888"/>
            <a:chExt cx="268288" cy="268287"/>
          </a:xfrm>
          <a:solidFill>
            <a:schemeClr val="bg1"/>
          </a:solidFill>
        </p:grpSpPr>
        <p:sp>
          <p:nvSpPr>
            <p:cNvPr id="144" name="Freeform 1013">
              <a:extLst>
                <a:ext uri="{FF2B5EF4-FFF2-40B4-BE49-F238E27FC236}">
                  <a16:creationId xmlns:a16="http://schemas.microsoft.com/office/drawing/2014/main" id="{8B615F20-5E31-4AA4-8EA5-B8DA1A4AA916}"/>
                </a:ext>
              </a:extLst>
            </p:cNvPr>
            <p:cNvSpPr>
              <a:spLocks noEditPoints="1"/>
            </p:cNvSpPr>
            <p:nvPr/>
          </p:nvSpPr>
          <p:spPr bwMode="auto">
            <a:xfrm>
              <a:off x="877888" y="5957888"/>
              <a:ext cx="249238" cy="219075"/>
            </a:xfrm>
            <a:custGeom>
              <a:avLst/>
              <a:gdLst>
                <a:gd name="T0" fmla="*/ 104 w 626"/>
                <a:gd name="T1" fmla="*/ 146 h 554"/>
                <a:gd name="T2" fmla="*/ 98 w 626"/>
                <a:gd name="T3" fmla="*/ 152 h 554"/>
                <a:gd name="T4" fmla="*/ 97 w 626"/>
                <a:gd name="T5" fmla="*/ 494 h 554"/>
                <a:gd name="T6" fmla="*/ 94 w 626"/>
                <a:gd name="T7" fmla="*/ 507 h 554"/>
                <a:gd name="T8" fmla="*/ 86 w 626"/>
                <a:gd name="T9" fmla="*/ 518 h 554"/>
                <a:gd name="T10" fmla="*/ 74 w 626"/>
                <a:gd name="T11" fmla="*/ 527 h 554"/>
                <a:gd name="T12" fmla="*/ 60 w 626"/>
                <a:gd name="T13" fmla="*/ 530 h 554"/>
                <a:gd name="T14" fmla="*/ 47 w 626"/>
                <a:gd name="T15" fmla="*/ 527 h 554"/>
                <a:gd name="T16" fmla="*/ 36 w 626"/>
                <a:gd name="T17" fmla="*/ 519 h 554"/>
                <a:gd name="T18" fmla="*/ 27 w 626"/>
                <a:gd name="T19" fmla="*/ 508 h 554"/>
                <a:gd name="T20" fmla="*/ 24 w 626"/>
                <a:gd name="T21" fmla="*/ 494 h 554"/>
                <a:gd name="T22" fmla="*/ 145 w 626"/>
                <a:gd name="T23" fmla="*/ 24 h 554"/>
                <a:gd name="T24" fmla="*/ 146 w 626"/>
                <a:gd name="T25" fmla="*/ 90 h 554"/>
                <a:gd name="T26" fmla="*/ 152 w 626"/>
                <a:gd name="T27" fmla="*/ 96 h 554"/>
                <a:gd name="T28" fmla="*/ 554 w 626"/>
                <a:gd name="T29" fmla="*/ 97 h 554"/>
                <a:gd name="T30" fmla="*/ 108 w 626"/>
                <a:gd name="T31" fmla="*/ 145 h 554"/>
                <a:gd name="T32" fmla="*/ 564 w 626"/>
                <a:gd name="T33" fmla="*/ 385 h 554"/>
                <a:gd name="T34" fmla="*/ 582 w 626"/>
                <a:gd name="T35" fmla="*/ 389 h 554"/>
                <a:gd name="T36" fmla="*/ 600 w 626"/>
                <a:gd name="T37" fmla="*/ 393 h 554"/>
                <a:gd name="T38" fmla="*/ 618 w 626"/>
                <a:gd name="T39" fmla="*/ 399 h 554"/>
                <a:gd name="T40" fmla="*/ 626 w 626"/>
                <a:gd name="T41" fmla="*/ 157 h 554"/>
                <a:gd name="T42" fmla="*/ 623 w 626"/>
                <a:gd name="T43" fmla="*/ 149 h 554"/>
                <a:gd name="T44" fmla="*/ 614 w 626"/>
                <a:gd name="T45" fmla="*/ 145 h 554"/>
                <a:gd name="T46" fmla="*/ 578 w 626"/>
                <a:gd name="T47" fmla="*/ 85 h 554"/>
                <a:gd name="T48" fmla="*/ 575 w 626"/>
                <a:gd name="T49" fmla="*/ 76 h 554"/>
                <a:gd name="T50" fmla="*/ 566 w 626"/>
                <a:gd name="T51" fmla="*/ 72 h 554"/>
                <a:gd name="T52" fmla="*/ 168 w 626"/>
                <a:gd name="T53" fmla="*/ 12 h 554"/>
                <a:gd name="T54" fmla="*/ 165 w 626"/>
                <a:gd name="T55" fmla="*/ 4 h 554"/>
                <a:gd name="T56" fmla="*/ 157 w 626"/>
                <a:gd name="T57" fmla="*/ 0 h 554"/>
                <a:gd name="T58" fmla="*/ 7 w 626"/>
                <a:gd name="T59" fmla="*/ 1 h 554"/>
                <a:gd name="T60" fmla="*/ 1 w 626"/>
                <a:gd name="T61" fmla="*/ 8 h 554"/>
                <a:gd name="T62" fmla="*/ 0 w 626"/>
                <a:gd name="T63" fmla="*/ 494 h 554"/>
                <a:gd name="T64" fmla="*/ 1 w 626"/>
                <a:gd name="T65" fmla="*/ 506 h 554"/>
                <a:gd name="T66" fmla="*/ 5 w 626"/>
                <a:gd name="T67" fmla="*/ 517 h 554"/>
                <a:gd name="T68" fmla="*/ 11 w 626"/>
                <a:gd name="T69" fmla="*/ 527 h 554"/>
                <a:gd name="T70" fmla="*/ 18 w 626"/>
                <a:gd name="T71" fmla="*/ 536 h 554"/>
                <a:gd name="T72" fmla="*/ 27 w 626"/>
                <a:gd name="T73" fmla="*/ 544 h 554"/>
                <a:gd name="T74" fmla="*/ 38 w 626"/>
                <a:gd name="T75" fmla="*/ 550 h 554"/>
                <a:gd name="T76" fmla="*/ 49 w 626"/>
                <a:gd name="T77" fmla="*/ 553 h 554"/>
                <a:gd name="T78" fmla="*/ 60 w 626"/>
                <a:gd name="T79" fmla="*/ 554 h 554"/>
                <a:gd name="T80" fmla="*/ 386 w 626"/>
                <a:gd name="T81" fmla="*/ 537 h 554"/>
                <a:gd name="T82" fmla="*/ 392 w 626"/>
                <a:gd name="T83" fmla="*/ 504 h 554"/>
                <a:gd name="T84" fmla="*/ 406 w 626"/>
                <a:gd name="T85" fmla="*/ 474 h 554"/>
                <a:gd name="T86" fmla="*/ 424 w 626"/>
                <a:gd name="T87" fmla="*/ 447 h 554"/>
                <a:gd name="T88" fmla="*/ 447 w 626"/>
                <a:gd name="T89" fmla="*/ 424 h 554"/>
                <a:gd name="T90" fmla="*/ 474 w 626"/>
                <a:gd name="T91" fmla="*/ 406 h 554"/>
                <a:gd name="T92" fmla="*/ 504 w 626"/>
                <a:gd name="T93" fmla="*/ 394 h 554"/>
                <a:gd name="T94" fmla="*/ 536 w 626"/>
                <a:gd name="T95" fmla="*/ 386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6" h="554">
                  <a:moveTo>
                    <a:pt x="108" y="145"/>
                  </a:moveTo>
                  <a:lnTo>
                    <a:pt x="104" y="146"/>
                  </a:lnTo>
                  <a:lnTo>
                    <a:pt x="100" y="149"/>
                  </a:lnTo>
                  <a:lnTo>
                    <a:pt x="98" y="152"/>
                  </a:lnTo>
                  <a:lnTo>
                    <a:pt x="97" y="157"/>
                  </a:lnTo>
                  <a:lnTo>
                    <a:pt x="97" y="494"/>
                  </a:lnTo>
                  <a:lnTo>
                    <a:pt x="96" y="501"/>
                  </a:lnTo>
                  <a:lnTo>
                    <a:pt x="94" y="507"/>
                  </a:lnTo>
                  <a:lnTo>
                    <a:pt x="90" y="513"/>
                  </a:lnTo>
                  <a:lnTo>
                    <a:pt x="86" y="518"/>
                  </a:lnTo>
                  <a:lnTo>
                    <a:pt x="80" y="523"/>
                  </a:lnTo>
                  <a:lnTo>
                    <a:pt x="74" y="527"/>
                  </a:lnTo>
                  <a:lnTo>
                    <a:pt x="67" y="529"/>
                  </a:lnTo>
                  <a:lnTo>
                    <a:pt x="60" y="530"/>
                  </a:lnTo>
                  <a:lnTo>
                    <a:pt x="53" y="529"/>
                  </a:lnTo>
                  <a:lnTo>
                    <a:pt x="47" y="527"/>
                  </a:lnTo>
                  <a:lnTo>
                    <a:pt x="41" y="524"/>
                  </a:lnTo>
                  <a:lnTo>
                    <a:pt x="36" y="519"/>
                  </a:lnTo>
                  <a:lnTo>
                    <a:pt x="30" y="514"/>
                  </a:lnTo>
                  <a:lnTo>
                    <a:pt x="27" y="508"/>
                  </a:lnTo>
                  <a:lnTo>
                    <a:pt x="25" y="501"/>
                  </a:lnTo>
                  <a:lnTo>
                    <a:pt x="24" y="494"/>
                  </a:lnTo>
                  <a:lnTo>
                    <a:pt x="24" y="24"/>
                  </a:lnTo>
                  <a:lnTo>
                    <a:pt x="145" y="24"/>
                  </a:lnTo>
                  <a:lnTo>
                    <a:pt x="145" y="85"/>
                  </a:lnTo>
                  <a:lnTo>
                    <a:pt x="146" y="90"/>
                  </a:lnTo>
                  <a:lnTo>
                    <a:pt x="148" y="93"/>
                  </a:lnTo>
                  <a:lnTo>
                    <a:pt x="152" y="96"/>
                  </a:lnTo>
                  <a:lnTo>
                    <a:pt x="157" y="97"/>
                  </a:lnTo>
                  <a:lnTo>
                    <a:pt x="554" y="97"/>
                  </a:lnTo>
                  <a:lnTo>
                    <a:pt x="554" y="145"/>
                  </a:lnTo>
                  <a:lnTo>
                    <a:pt x="108" y="145"/>
                  </a:lnTo>
                  <a:close/>
                  <a:moveTo>
                    <a:pt x="554" y="385"/>
                  </a:moveTo>
                  <a:lnTo>
                    <a:pt x="564" y="385"/>
                  </a:lnTo>
                  <a:lnTo>
                    <a:pt x="573" y="386"/>
                  </a:lnTo>
                  <a:lnTo>
                    <a:pt x="582" y="389"/>
                  </a:lnTo>
                  <a:lnTo>
                    <a:pt x="591" y="390"/>
                  </a:lnTo>
                  <a:lnTo>
                    <a:pt x="600" y="393"/>
                  </a:lnTo>
                  <a:lnTo>
                    <a:pt x="610" y="396"/>
                  </a:lnTo>
                  <a:lnTo>
                    <a:pt x="618" y="399"/>
                  </a:lnTo>
                  <a:lnTo>
                    <a:pt x="626" y="403"/>
                  </a:lnTo>
                  <a:lnTo>
                    <a:pt x="626" y="157"/>
                  </a:lnTo>
                  <a:lnTo>
                    <a:pt x="625" y="152"/>
                  </a:lnTo>
                  <a:lnTo>
                    <a:pt x="623" y="149"/>
                  </a:lnTo>
                  <a:lnTo>
                    <a:pt x="619" y="146"/>
                  </a:lnTo>
                  <a:lnTo>
                    <a:pt x="614" y="145"/>
                  </a:lnTo>
                  <a:lnTo>
                    <a:pt x="578" y="145"/>
                  </a:lnTo>
                  <a:lnTo>
                    <a:pt x="578" y="85"/>
                  </a:lnTo>
                  <a:lnTo>
                    <a:pt x="577" y="81"/>
                  </a:lnTo>
                  <a:lnTo>
                    <a:pt x="575" y="76"/>
                  </a:lnTo>
                  <a:lnTo>
                    <a:pt x="571" y="73"/>
                  </a:lnTo>
                  <a:lnTo>
                    <a:pt x="566" y="72"/>
                  </a:lnTo>
                  <a:lnTo>
                    <a:pt x="168" y="72"/>
                  </a:lnTo>
                  <a:lnTo>
                    <a:pt x="168" y="12"/>
                  </a:lnTo>
                  <a:lnTo>
                    <a:pt x="168" y="8"/>
                  </a:lnTo>
                  <a:lnTo>
                    <a:pt x="165" y="4"/>
                  </a:lnTo>
                  <a:lnTo>
                    <a:pt x="161" y="1"/>
                  </a:lnTo>
                  <a:lnTo>
                    <a:pt x="157" y="0"/>
                  </a:lnTo>
                  <a:lnTo>
                    <a:pt x="12" y="0"/>
                  </a:lnTo>
                  <a:lnTo>
                    <a:pt x="7" y="1"/>
                  </a:lnTo>
                  <a:lnTo>
                    <a:pt x="4" y="4"/>
                  </a:lnTo>
                  <a:lnTo>
                    <a:pt x="1" y="8"/>
                  </a:lnTo>
                  <a:lnTo>
                    <a:pt x="0" y="12"/>
                  </a:lnTo>
                  <a:lnTo>
                    <a:pt x="0" y="494"/>
                  </a:lnTo>
                  <a:lnTo>
                    <a:pt x="0" y="500"/>
                  </a:lnTo>
                  <a:lnTo>
                    <a:pt x="1" y="506"/>
                  </a:lnTo>
                  <a:lnTo>
                    <a:pt x="3" y="512"/>
                  </a:lnTo>
                  <a:lnTo>
                    <a:pt x="5" y="517"/>
                  </a:lnTo>
                  <a:lnTo>
                    <a:pt x="8" y="522"/>
                  </a:lnTo>
                  <a:lnTo>
                    <a:pt x="11" y="527"/>
                  </a:lnTo>
                  <a:lnTo>
                    <a:pt x="14" y="532"/>
                  </a:lnTo>
                  <a:lnTo>
                    <a:pt x="18" y="536"/>
                  </a:lnTo>
                  <a:lnTo>
                    <a:pt x="22" y="540"/>
                  </a:lnTo>
                  <a:lnTo>
                    <a:pt x="27" y="544"/>
                  </a:lnTo>
                  <a:lnTo>
                    <a:pt x="33" y="547"/>
                  </a:lnTo>
                  <a:lnTo>
                    <a:pt x="38" y="550"/>
                  </a:lnTo>
                  <a:lnTo>
                    <a:pt x="43" y="552"/>
                  </a:lnTo>
                  <a:lnTo>
                    <a:pt x="49" y="553"/>
                  </a:lnTo>
                  <a:lnTo>
                    <a:pt x="54" y="554"/>
                  </a:lnTo>
                  <a:lnTo>
                    <a:pt x="60" y="554"/>
                  </a:lnTo>
                  <a:lnTo>
                    <a:pt x="385" y="554"/>
                  </a:lnTo>
                  <a:lnTo>
                    <a:pt x="386" y="537"/>
                  </a:lnTo>
                  <a:lnTo>
                    <a:pt x="388" y="520"/>
                  </a:lnTo>
                  <a:lnTo>
                    <a:pt x="392" y="504"/>
                  </a:lnTo>
                  <a:lnTo>
                    <a:pt x="399" y="488"/>
                  </a:lnTo>
                  <a:lnTo>
                    <a:pt x="406" y="474"/>
                  </a:lnTo>
                  <a:lnTo>
                    <a:pt x="414" y="460"/>
                  </a:lnTo>
                  <a:lnTo>
                    <a:pt x="424" y="447"/>
                  </a:lnTo>
                  <a:lnTo>
                    <a:pt x="434" y="435"/>
                  </a:lnTo>
                  <a:lnTo>
                    <a:pt x="447" y="424"/>
                  </a:lnTo>
                  <a:lnTo>
                    <a:pt x="460" y="414"/>
                  </a:lnTo>
                  <a:lnTo>
                    <a:pt x="474" y="406"/>
                  </a:lnTo>
                  <a:lnTo>
                    <a:pt x="488" y="399"/>
                  </a:lnTo>
                  <a:lnTo>
                    <a:pt x="504" y="394"/>
                  </a:lnTo>
                  <a:lnTo>
                    <a:pt x="520" y="390"/>
                  </a:lnTo>
                  <a:lnTo>
                    <a:pt x="536" y="386"/>
                  </a:lnTo>
                  <a:lnTo>
                    <a:pt x="554"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45" name="Freeform 1014">
              <a:extLst>
                <a:ext uri="{FF2B5EF4-FFF2-40B4-BE49-F238E27FC236}">
                  <a16:creationId xmlns:a16="http://schemas.microsoft.com/office/drawing/2014/main" id="{D647CF1B-CE3D-47F7-9003-2C57D618A2EE}"/>
                </a:ext>
              </a:extLst>
            </p:cNvPr>
            <p:cNvSpPr>
              <a:spLocks/>
            </p:cNvSpPr>
            <p:nvPr/>
          </p:nvSpPr>
          <p:spPr bwMode="auto">
            <a:xfrm>
              <a:off x="1049338" y="6129338"/>
              <a:ext cx="88900" cy="49213"/>
            </a:xfrm>
            <a:custGeom>
              <a:avLst/>
              <a:gdLst>
                <a:gd name="T0" fmla="*/ 128 w 225"/>
                <a:gd name="T1" fmla="*/ 26 h 126"/>
                <a:gd name="T2" fmla="*/ 149 w 225"/>
                <a:gd name="T3" fmla="*/ 32 h 126"/>
                <a:gd name="T4" fmla="*/ 168 w 225"/>
                <a:gd name="T5" fmla="*/ 44 h 126"/>
                <a:gd name="T6" fmla="*/ 184 w 225"/>
                <a:gd name="T7" fmla="*/ 60 h 126"/>
                <a:gd name="T8" fmla="*/ 158 w 225"/>
                <a:gd name="T9" fmla="*/ 68 h 126"/>
                <a:gd name="T10" fmla="*/ 150 w 225"/>
                <a:gd name="T11" fmla="*/ 72 h 126"/>
                <a:gd name="T12" fmla="*/ 146 w 225"/>
                <a:gd name="T13" fmla="*/ 80 h 126"/>
                <a:gd name="T14" fmla="*/ 150 w 225"/>
                <a:gd name="T15" fmla="*/ 89 h 126"/>
                <a:gd name="T16" fmla="*/ 158 w 225"/>
                <a:gd name="T17" fmla="*/ 92 h 126"/>
                <a:gd name="T18" fmla="*/ 225 w 225"/>
                <a:gd name="T19" fmla="*/ 16 h 126"/>
                <a:gd name="T20" fmla="*/ 220 w 225"/>
                <a:gd name="T21" fmla="*/ 8 h 126"/>
                <a:gd name="T22" fmla="*/ 212 w 225"/>
                <a:gd name="T23" fmla="*/ 4 h 126"/>
                <a:gd name="T24" fmla="*/ 203 w 225"/>
                <a:gd name="T25" fmla="*/ 8 h 126"/>
                <a:gd name="T26" fmla="*/ 200 w 225"/>
                <a:gd name="T27" fmla="*/ 16 h 126"/>
                <a:gd name="T28" fmla="*/ 191 w 225"/>
                <a:gd name="T29" fmla="*/ 32 h 126"/>
                <a:gd name="T30" fmla="*/ 172 w 225"/>
                <a:gd name="T31" fmla="*/ 18 h 126"/>
                <a:gd name="T32" fmla="*/ 150 w 225"/>
                <a:gd name="T33" fmla="*/ 6 h 126"/>
                <a:gd name="T34" fmla="*/ 128 w 225"/>
                <a:gd name="T35" fmla="*/ 1 h 126"/>
                <a:gd name="T36" fmla="*/ 104 w 225"/>
                <a:gd name="T37" fmla="*/ 1 h 126"/>
                <a:gd name="T38" fmla="*/ 81 w 225"/>
                <a:gd name="T39" fmla="*/ 5 h 126"/>
                <a:gd name="T40" fmla="*/ 60 w 225"/>
                <a:gd name="T41" fmla="*/ 16 h 126"/>
                <a:gd name="T42" fmla="*/ 42 w 225"/>
                <a:gd name="T43" fmla="*/ 29 h 126"/>
                <a:gd name="T44" fmla="*/ 27 w 225"/>
                <a:gd name="T45" fmla="*/ 45 h 126"/>
                <a:gd name="T46" fmla="*/ 15 w 225"/>
                <a:gd name="T47" fmla="*/ 66 h 126"/>
                <a:gd name="T48" fmla="*/ 5 w 225"/>
                <a:gd name="T49" fmla="*/ 88 h 126"/>
                <a:gd name="T50" fmla="*/ 1 w 225"/>
                <a:gd name="T51" fmla="*/ 113 h 126"/>
                <a:gd name="T52" fmla="*/ 25 w 225"/>
                <a:gd name="T53" fmla="*/ 126 h 126"/>
                <a:gd name="T54" fmla="*/ 27 w 225"/>
                <a:gd name="T55" fmla="*/ 105 h 126"/>
                <a:gd name="T56" fmla="*/ 32 w 225"/>
                <a:gd name="T57" fmla="*/ 86 h 126"/>
                <a:gd name="T58" fmla="*/ 40 w 225"/>
                <a:gd name="T59" fmla="*/ 69 h 126"/>
                <a:gd name="T60" fmla="*/ 51 w 225"/>
                <a:gd name="T61" fmla="*/ 53 h 126"/>
                <a:gd name="T62" fmla="*/ 64 w 225"/>
                <a:gd name="T63" fmla="*/ 41 h 126"/>
                <a:gd name="T64" fmla="*/ 80 w 225"/>
                <a:gd name="T65" fmla="*/ 32 h 126"/>
                <a:gd name="T66" fmla="*/ 97 w 225"/>
                <a:gd name="T67" fmla="*/ 27 h 126"/>
                <a:gd name="T68" fmla="*/ 115 w 225"/>
                <a:gd name="T69" fmla="*/ 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 h="126">
                  <a:moveTo>
                    <a:pt x="115" y="25"/>
                  </a:moveTo>
                  <a:lnTo>
                    <a:pt x="128" y="26"/>
                  </a:lnTo>
                  <a:lnTo>
                    <a:pt x="139" y="28"/>
                  </a:lnTo>
                  <a:lnTo>
                    <a:pt x="149" y="32"/>
                  </a:lnTo>
                  <a:lnTo>
                    <a:pt x="159" y="38"/>
                  </a:lnTo>
                  <a:lnTo>
                    <a:pt x="168" y="44"/>
                  </a:lnTo>
                  <a:lnTo>
                    <a:pt x="177" y="52"/>
                  </a:lnTo>
                  <a:lnTo>
                    <a:pt x="184" y="60"/>
                  </a:lnTo>
                  <a:lnTo>
                    <a:pt x="191" y="68"/>
                  </a:lnTo>
                  <a:lnTo>
                    <a:pt x="158" y="68"/>
                  </a:lnTo>
                  <a:lnTo>
                    <a:pt x="154" y="69"/>
                  </a:lnTo>
                  <a:lnTo>
                    <a:pt x="150" y="72"/>
                  </a:lnTo>
                  <a:lnTo>
                    <a:pt x="147" y="76"/>
                  </a:lnTo>
                  <a:lnTo>
                    <a:pt x="146" y="80"/>
                  </a:lnTo>
                  <a:lnTo>
                    <a:pt x="147" y="85"/>
                  </a:lnTo>
                  <a:lnTo>
                    <a:pt x="150" y="89"/>
                  </a:lnTo>
                  <a:lnTo>
                    <a:pt x="154" y="91"/>
                  </a:lnTo>
                  <a:lnTo>
                    <a:pt x="158" y="92"/>
                  </a:lnTo>
                  <a:lnTo>
                    <a:pt x="225" y="92"/>
                  </a:lnTo>
                  <a:lnTo>
                    <a:pt x="225" y="16"/>
                  </a:lnTo>
                  <a:lnTo>
                    <a:pt x="224" y="12"/>
                  </a:lnTo>
                  <a:lnTo>
                    <a:pt x="220" y="8"/>
                  </a:lnTo>
                  <a:lnTo>
                    <a:pt x="216" y="4"/>
                  </a:lnTo>
                  <a:lnTo>
                    <a:pt x="212" y="4"/>
                  </a:lnTo>
                  <a:lnTo>
                    <a:pt x="207" y="4"/>
                  </a:lnTo>
                  <a:lnTo>
                    <a:pt x="203" y="8"/>
                  </a:lnTo>
                  <a:lnTo>
                    <a:pt x="201" y="12"/>
                  </a:lnTo>
                  <a:lnTo>
                    <a:pt x="200" y="16"/>
                  </a:lnTo>
                  <a:lnTo>
                    <a:pt x="200" y="41"/>
                  </a:lnTo>
                  <a:lnTo>
                    <a:pt x="191" y="32"/>
                  </a:lnTo>
                  <a:lnTo>
                    <a:pt x="182" y="24"/>
                  </a:lnTo>
                  <a:lnTo>
                    <a:pt x="172" y="18"/>
                  </a:lnTo>
                  <a:lnTo>
                    <a:pt x="160" y="12"/>
                  </a:lnTo>
                  <a:lnTo>
                    <a:pt x="150" y="6"/>
                  </a:lnTo>
                  <a:lnTo>
                    <a:pt x="139" y="3"/>
                  </a:lnTo>
                  <a:lnTo>
                    <a:pt x="128" y="1"/>
                  </a:lnTo>
                  <a:lnTo>
                    <a:pt x="115" y="0"/>
                  </a:lnTo>
                  <a:lnTo>
                    <a:pt x="104" y="1"/>
                  </a:lnTo>
                  <a:lnTo>
                    <a:pt x="92" y="2"/>
                  </a:lnTo>
                  <a:lnTo>
                    <a:pt x="81" y="5"/>
                  </a:lnTo>
                  <a:lnTo>
                    <a:pt x="71" y="11"/>
                  </a:lnTo>
                  <a:lnTo>
                    <a:pt x="60" y="16"/>
                  </a:lnTo>
                  <a:lnTo>
                    <a:pt x="51" y="22"/>
                  </a:lnTo>
                  <a:lnTo>
                    <a:pt x="42" y="29"/>
                  </a:lnTo>
                  <a:lnTo>
                    <a:pt x="34" y="37"/>
                  </a:lnTo>
                  <a:lnTo>
                    <a:pt x="27" y="45"/>
                  </a:lnTo>
                  <a:lnTo>
                    <a:pt x="20" y="55"/>
                  </a:lnTo>
                  <a:lnTo>
                    <a:pt x="15" y="66"/>
                  </a:lnTo>
                  <a:lnTo>
                    <a:pt x="9" y="77"/>
                  </a:lnTo>
                  <a:lnTo>
                    <a:pt x="5" y="88"/>
                  </a:lnTo>
                  <a:lnTo>
                    <a:pt x="3" y="100"/>
                  </a:lnTo>
                  <a:lnTo>
                    <a:pt x="1" y="113"/>
                  </a:lnTo>
                  <a:lnTo>
                    <a:pt x="0" y="126"/>
                  </a:lnTo>
                  <a:lnTo>
                    <a:pt x="25" y="126"/>
                  </a:lnTo>
                  <a:lnTo>
                    <a:pt x="25" y="116"/>
                  </a:lnTo>
                  <a:lnTo>
                    <a:pt x="27" y="105"/>
                  </a:lnTo>
                  <a:lnTo>
                    <a:pt x="29" y="95"/>
                  </a:lnTo>
                  <a:lnTo>
                    <a:pt x="32" y="86"/>
                  </a:lnTo>
                  <a:lnTo>
                    <a:pt x="36" y="77"/>
                  </a:lnTo>
                  <a:lnTo>
                    <a:pt x="40" y="69"/>
                  </a:lnTo>
                  <a:lnTo>
                    <a:pt x="45" y="61"/>
                  </a:lnTo>
                  <a:lnTo>
                    <a:pt x="51" y="53"/>
                  </a:lnTo>
                  <a:lnTo>
                    <a:pt x="57" y="47"/>
                  </a:lnTo>
                  <a:lnTo>
                    <a:pt x="64" y="41"/>
                  </a:lnTo>
                  <a:lnTo>
                    <a:pt x="72" y="36"/>
                  </a:lnTo>
                  <a:lnTo>
                    <a:pt x="80" y="32"/>
                  </a:lnTo>
                  <a:lnTo>
                    <a:pt x="88" y="29"/>
                  </a:lnTo>
                  <a:lnTo>
                    <a:pt x="97" y="27"/>
                  </a:lnTo>
                  <a:lnTo>
                    <a:pt x="106" y="25"/>
                  </a:lnTo>
                  <a:lnTo>
                    <a:pt x="115"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46" name="Freeform 1015">
              <a:extLst>
                <a:ext uri="{FF2B5EF4-FFF2-40B4-BE49-F238E27FC236}">
                  <a16:creationId xmlns:a16="http://schemas.microsoft.com/office/drawing/2014/main" id="{86A07A2C-335E-473D-A207-3224B3FC58E3}"/>
                </a:ext>
              </a:extLst>
            </p:cNvPr>
            <p:cNvSpPr>
              <a:spLocks/>
            </p:cNvSpPr>
            <p:nvPr/>
          </p:nvSpPr>
          <p:spPr bwMode="auto">
            <a:xfrm>
              <a:off x="1052513" y="6178550"/>
              <a:ext cx="93663" cy="47625"/>
            </a:xfrm>
            <a:custGeom>
              <a:avLst/>
              <a:gdLst>
                <a:gd name="T0" fmla="*/ 211 w 236"/>
                <a:gd name="T1" fmla="*/ 10 h 120"/>
                <a:gd name="T2" fmla="*/ 208 w 236"/>
                <a:gd name="T3" fmla="*/ 28 h 120"/>
                <a:gd name="T4" fmla="*/ 201 w 236"/>
                <a:gd name="T5" fmla="*/ 46 h 120"/>
                <a:gd name="T6" fmla="*/ 191 w 236"/>
                <a:gd name="T7" fmla="*/ 61 h 120"/>
                <a:gd name="T8" fmla="*/ 179 w 236"/>
                <a:gd name="T9" fmla="*/ 74 h 120"/>
                <a:gd name="T10" fmla="*/ 164 w 236"/>
                <a:gd name="T11" fmla="*/ 84 h 120"/>
                <a:gd name="T12" fmla="*/ 146 w 236"/>
                <a:gd name="T13" fmla="*/ 92 h 120"/>
                <a:gd name="T14" fmla="*/ 128 w 236"/>
                <a:gd name="T15" fmla="*/ 96 h 120"/>
                <a:gd name="T16" fmla="*/ 106 w 236"/>
                <a:gd name="T17" fmla="*/ 96 h 120"/>
                <a:gd name="T18" fmla="*/ 83 w 236"/>
                <a:gd name="T19" fmla="*/ 91 h 120"/>
                <a:gd name="T20" fmla="*/ 62 w 236"/>
                <a:gd name="T21" fmla="*/ 82 h 120"/>
                <a:gd name="T22" fmla="*/ 43 w 236"/>
                <a:gd name="T23" fmla="*/ 69 h 120"/>
                <a:gd name="T24" fmla="*/ 67 w 236"/>
                <a:gd name="T25" fmla="*/ 62 h 120"/>
                <a:gd name="T26" fmla="*/ 75 w 236"/>
                <a:gd name="T27" fmla="*/ 59 h 120"/>
                <a:gd name="T28" fmla="*/ 79 w 236"/>
                <a:gd name="T29" fmla="*/ 50 h 120"/>
                <a:gd name="T30" fmla="*/ 75 w 236"/>
                <a:gd name="T31" fmla="*/ 42 h 120"/>
                <a:gd name="T32" fmla="*/ 67 w 236"/>
                <a:gd name="T33" fmla="*/ 39 h 120"/>
                <a:gd name="T34" fmla="*/ 0 w 236"/>
                <a:gd name="T35" fmla="*/ 96 h 120"/>
                <a:gd name="T36" fmla="*/ 3 w 236"/>
                <a:gd name="T37" fmla="*/ 105 h 120"/>
                <a:gd name="T38" fmla="*/ 13 w 236"/>
                <a:gd name="T39" fmla="*/ 108 h 120"/>
                <a:gd name="T40" fmla="*/ 21 w 236"/>
                <a:gd name="T41" fmla="*/ 105 h 120"/>
                <a:gd name="T42" fmla="*/ 25 w 236"/>
                <a:gd name="T43" fmla="*/ 96 h 120"/>
                <a:gd name="T44" fmla="*/ 34 w 236"/>
                <a:gd name="T45" fmla="*/ 93 h 120"/>
                <a:gd name="T46" fmla="*/ 55 w 236"/>
                <a:gd name="T47" fmla="*/ 106 h 120"/>
                <a:gd name="T48" fmla="*/ 79 w 236"/>
                <a:gd name="T49" fmla="*/ 115 h 120"/>
                <a:gd name="T50" fmla="*/ 105 w 236"/>
                <a:gd name="T51" fmla="*/ 119 h 120"/>
                <a:gd name="T52" fmla="*/ 131 w 236"/>
                <a:gd name="T53" fmla="*/ 119 h 120"/>
                <a:gd name="T54" fmla="*/ 153 w 236"/>
                <a:gd name="T55" fmla="*/ 115 h 120"/>
                <a:gd name="T56" fmla="*/ 175 w 236"/>
                <a:gd name="T57" fmla="*/ 106 h 120"/>
                <a:gd name="T58" fmla="*/ 194 w 236"/>
                <a:gd name="T59" fmla="*/ 93 h 120"/>
                <a:gd name="T60" fmla="*/ 209 w 236"/>
                <a:gd name="T61" fmla="*/ 76 h 120"/>
                <a:gd name="T62" fmla="*/ 223 w 236"/>
                <a:gd name="T63" fmla="*/ 58 h 120"/>
                <a:gd name="T64" fmla="*/ 231 w 236"/>
                <a:gd name="T65" fmla="*/ 35 h 120"/>
                <a:gd name="T66" fmla="*/ 236 w 236"/>
                <a:gd name="T67" fmla="*/ 12 h 120"/>
                <a:gd name="T68" fmla="*/ 212 w 236"/>
                <a:gd name="T6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6" h="120">
                  <a:moveTo>
                    <a:pt x="212" y="0"/>
                  </a:moveTo>
                  <a:lnTo>
                    <a:pt x="211" y="10"/>
                  </a:lnTo>
                  <a:lnTo>
                    <a:pt x="210" y="19"/>
                  </a:lnTo>
                  <a:lnTo>
                    <a:pt x="208" y="28"/>
                  </a:lnTo>
                  <a:lnTo>
                    <a:pt x="205" y="38"/>
                  </a:lnTo>
                  <a:lnTo>
                    <a:pt x="201" y="46"/>
                  </a:lnTo>
                  <a:lnTo>
                    <a:pt x="196" y="54"/>
                  </a:lnTo>
                  <a:lnTo>
                    <a:pt x="191" y="61"/>
                  </a:lnTo>
                  <a:lnTo>
                    <a:pt x="185" y="68"/>
                  </a:lnTo>
                  <a:lnTo>
                    <a:pt x="179" y="74"/>
                  </a:lnTo>
                  <a:lnTo>
                    <a:pt x="172" y="79"/>
                  </a:lnTo>
                  <a:lnTo>
                    <a:pt x="164" y="84"/>
                  </a:lnTo>
                  <a:lnTo>
                    <a:pt x="155" y="89"/>
                  </a:lnTo>
                  <a:lnTo>
                    <a:pt x="146" y="92"/>
                  </a:lnTo>
                  <a:lnTo>
                    <a:pt x="137" y="94"/>
                  </a:lnTo>
                  <a:lnTo>
                    <a:pt x="128" y="96"/>
                  </a:lnTo>
                  <a:lnTo>
                    <a:pt x="119" y="96"/>
                  </a:lnTo>
                  <a:lnTo>
                    <a:pt x="106" y="96"/>
                  </a:lnTo>
                  <a:lnTo>
                    <a:pt x="94" y="94"/>
                  </a:lnTo>
                  <a:lnTo>
                    <a:pt x="83" y="91"/>
                  </a:lnTo>
                  <a:lnTo>
                    <a:pt x="72" y="86"/>
                  </a:lnTo>
                  <a:lnTo>
                    <a:pt x="62" y="82"/>
                  </a:lnTo>
                  <a:lnTo>
                    <a:pt x="52" y="76"/>
                  </a:lnTo>
                  <a:lnTo>
                    <a:pt x="43" y="69"/>
                  </a:lnTo>
                  <a:lnTo>
                    <a:pt x="36" y="62"/>
                  </a:lnTo>
                  <a:lnTo>
                    <a:pt x="67" y="62"/>
                  </a:lnTo>
                  <a:lnTo>
                    <a:pt x="71" y="61"/>
                  </a:lnTo>
                  <a:lnTo>
                    <a:pt x="75" y="59"/>
                  </a:lnTo>
                  <a:lnTo>
                    <a:pt x="78" y="55"/>
                  </a:lnTo>
                  <a:lnTo>
                    <a:pt x="79" y="50"/>
                  </a:lnTo>
                  <a:lnTo>
                    <a:pt x="78" y="46"/>
                  </a:lnTo>
                  <a:lnTo>
                    <a:pt x="75" y="42"/>
                  </a:lnTo>
                  <a:lnTo>
                    <a:pt x="71" y="40"/>
                  </a:lnTo>
                  <a:lnTo>
                    <a:pt x="67" y="39"/>
                  </a:lnTo>
                  <a:lnTo>
                    <a:pt x="0" y="39"/>
                  </a:lnTo>
                  <a:lnTo>
                    <a:pt x="0" y="96"/>
                  </a:lnTo>
                  <a:lnTo>
                    <a:pt x="1" y="101"/>
                  </a:lnTo>
                  <a:lnTo>
                    <a:pt x="3" y="105"/>
                  </a:lnTo>
                  <a:lnTo>
                    <a:pt x="8" y="107"/>
                  </a:lnTo>
                  <a:lnTo>
                    <a:pt x="13" y="108"/>
                  </a:lnTo>
                  <a:lnTo>
                    <a:pt x="17" y="107"/>
                  </a:lnTo>
                  <a:lnTo>
                    <a:pt x="21" y="105"/>
                  </a:lnTo>
                  <a:lnTo>
                    <a:pt x="24" y="101"/>
                  </a:lnTo>
                  <a:lnTo>
                    <a:pt x="25" y="96"/>
                  </a:lnTo>
                  <a:lnTo>
                    <a:pt x="25" y="85"/>
                  </a:lnTo>
                  <a:lnTo>
                    <a:pt x="34" y="93"/>
                  </a:lnTo>
                  <a:lnTo>
                    <a:pt x="44" y="100"/>
                  </a:lnTo>
                  <a:lnTo>
                    <a:pt x="55" y="106"/>
                  </a:lnTo>
                  <a:lnTo>
                    <a:pt x="67" y="111"/>
                  </a:lnTo>
                  <a:lnTo>
                    <a:pt x="79" y="115"/>
                  </a:lnTo>
                  <a:lnTo>
                    <a:pt x="92" y="118"/>
                  </a:lnTo>
                  <a:lnTo>
                    <a:pt x="105" y="119"/>
                  </a:lnTo>
                  <a:lnTo>
                    <a:pt x="119" y="120"/>
                  </a:lnTo>
                  <a:lnTo>
                    <a:pt x="131" y="119"/>
                  </a:lnTo>
                  <a:lnTo>
                    <a:pt x="142" y="118"/>
                  </a:lnTo>
                  <a:lnTo>
                    <a:pt x="153" y="115"/>
                  </a:lnTo>
                  <a:lnTo>
                    <a:pt x="165" y="111"/>
                  </a:lnTo>
                  <a:lnTo>
                    <a:pt x="175" y="106"/>
                  </a:lnTo>
                  <a:lnTo>
                    <a:pt x="185" y="100"/>
                  </a:lnTo>
                  <a:lnTo>
                    <a:pt x="194" y="93"/>
                  </a:lnTo>
                  <a:lnTo>
                    <a:pt x="202" y="85"/>
                  </a:lnTo>
                  <a:lnTo>
                    <a:pt x="209" y="76"/>
                  </a:lnTo>
                  <a:lnTo>
                    <a:pt x="217" y="67"/>
                  </a:lnTo>
                  <a:lnTo>
                    <a:pt x="223" y="58"/>
                  </a:lnTo>
                  <a:lnTo>
                    <a:pt x="228" y="47"/>
                  </a:lnTo>
                  <a:lnTo>
                    <a:pt x="231" y="35"/>
                  </a:lnTo>
                  <a:lnTo>
                    <a:pt x="234" y="24"/>
                  </a:lnTo>
                  <a:lnTo>
                    <a:pt x="236" y="12"/>
                  </a:lnTo>
                  <a:lnTo>
                    <a:pt x="236" y="0"/>
                  </a:lnTo>
                  <a:lnTo>
                    <a:pt x="2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47" name="Group 146">
            <a:extLst>
              <a:ext uri="{FF2B5EF4-FFF2-40B4-BE49-F238E27FC236}">
                <a16:creationId xmlns:a16="http://schemas.microsoft.com/office/drawing/2014/main" id="{AEA49937-DC96-4976-8643-E3541A635D47}"/>
              </a:ext>
            </a:extLst>
          </p:cNvPr>
          <p:cNvGrpSpPr/>
          <p:nvPr/>
        </p:nvGrpSpPr>
        <p:grpSpPr>
          <a:xfrm>
            <a:off x="3431516" y="2148005"/>
            <a:ext cx="93065" cy="93592"/>
            <a:chOff x="2025650" y="5957888"/>
            <a:chExt cx="280988" cy="282575"/>
          </a:xfrm>
          <a:solidFill>
            <a:schemeClr val="bg1"/>
          </a:solidFill>
        </p:grpSpPr>
        <p:sp>
          <p:nvSpPr>
            <p:cNvPr id="148" name="Freeform 1151">
              <a:extLst>
                <a:ext uri="{FF2B5EF4-FFF2-40B4-BE49-F238E27FC236}">
                  <a16:creationId xmlns:a16="http://schemas.microsoft.com/office/drawing/2014/main" id="{31ADE9F4-F4D4-4D8B-9F10-BADB946D1D2A}"/>
                </a:ext>
              </a:extLst>
            </p:cNvPr>
            <p:cNvSpPr>
              <a:spLocks noEditPoints="1"/>
            </p:cNvSpPr>
            <p:nvPr/>
          </p:nvSpPr>
          <p:spPr bwMode="auto">
            <a:xfrm>
              <a:off x="2025650" y="5957888"/>
              <a:ext cx="247650" cy="219075"/>
            </a:xfrm>
            <a:custGeom>
              <a:avLst/>
              <a:gdLst>
                <a:gd name="T0" fmla="*/ 97 w 627"/>
                <a:gd name="T1" fmla="*/ 494 h 554"/>
                <a:gd name="T2" fmla="*/ 93 w 627"/>
                <a:gd name="T3" fmla="*/ 507 h 554"/>
                <a:gd name="T4" fmla="*/ 85 w 627"/>
                <a:gd name="T5" fmla="*/ 518 h 554"/>
                <a:gd name="T6" fmla="*/ 74 w 627"/>
                <a:gd name="T7" fmla="*/ 527 h 554"/>
                <a:gd name="T8" fmla="*/ 61 w 627"/>
                <a:gd name="T9" fmla="*/ 530 h 554"/>
                <a:gd name="T10" fmla="*/ 47 w 627"/>
                <a:gd name="T11" fmla="*/ 527 h 554"/>
                <a:gd name="T12" fmla="*/ 35 w 627"/>
                <a:gd name="T13" fmla="*/ 519 h 554"/>
                <a:gd name="T14" fmla="*/ 27 w 627"/>
                <a:gd name="T15" fmla="*/ 508 h 554"/>
                <a:gd name="T16" fmla="*/ 24 w 627"/>
                <a:gd name="T17" fmla="*/ 494 h 554"/>
                <a:gd name="T18" fmla="*/ 144 w 627"/>
                <a:gd name="T19" fmla="*/ 24 h 554"/>
                <a:gd name="T20" fmla="*/ 145 w 627"/>
                <a:gd name="T21" fmla="*/ 90 h 554"/>
                <a:gd name="T22" fmla="*/ 152 w 627"/>
                <a:gd name="T23" fmla="*/ 96 h 554"/>
                <a:gd name="T24" fmla="*/ 554 w 627"/>
                <a:gd name="T25" fmla="*/ 97 h 554"/>
                <a:gd name="T26" fmla="*/ 109 w 627"/>
                <a:gd name="T27" fmla="*/ 145 h 554"/>
                <a:gd name="T28" fmla="*/ 100 w 627"/>
                <a:gd name="T29" fmla="*/ 149 h 554"/>
                <a:gd name="T30" fmla="*/ 97 w 627"/>
                <a:gd name="T31" fmla="*/ 157 h 554"/>
                <a:gd name="T32" fmla="*/ 383 w 627"/>
                <a:gd name="T33" fmla="*/ 531 h 554"/>
                <a:gd name="T34" fmla="*/ 356 w 627"/>
                <a:gd name="T35" fmla="*/ 504 h 554"/>
                <a:gd name="T36" fmla="*/ 351 w 627"/>
                <a:gd name="T37" fmla="*/ 501 h 554"/>
                <a:gd name="T38" fmla="*/ 349 w 627"/>
                <a:gd name="T39" fmla="*/ 497 h 554"/>
                <a:gd name="T40" fmla="*/ 351 w 627"/>
                <a:gd name="T41" fmla="*/ 488 h 554"/>
                <a:gd name="T42" fmla="*/ 403 w 627"/>
                <a:gd name="T43" fmla="*/ 398 h 554"/>
                <a:gd name="T44" fmla="*/ 413 w 627"/>
                <a:gd name="T45" fmla="*/ 396 h 554"/>
                <a:gd name="T46" fmla="*/ 446 w 627"/>
                <a:gd name="T47" fmla="*/ 414 h 554"/>
                <a:gd name="T48" fmla="*/ 467 w 627"/>
                <a:gd name="T49" fmla="*/ 401 h 554"/>
                <a:gd name="T50" fmla="*/ 488 w 627"/>
                <a:gd name="T51" fmla="*/ 391 h 554"/>
                <a:gd name="T52" fmla="*/ 489 w 627"/>
                <a:gd name="T53" fmla="*/ 357 h 554"/>
                <a:gd name="T54" fmla="*/ 495 w 627"/>
                <a:gd name="T55" fmla="*/ 351 h 554"/>
                <a:gd name="T56" fmla="*/ 596 w 627"/>
                <a:gd name="T57" fmla="*/ 350 h 554"/>
                <a:gd name="T58" fmla="*/ 605 w 627"/>
                <a:gd name="T59" fmla="*/ 353 h 554"/>
                <a:gd name="T60" fmla="*/ 608 w 627"/>
                <a:gd name="T61" fmla="*/ 362 h 554"/>
                <a:gd name="T62" fmla="*/ 618 w 627"/>
                <a:gd name="T63" fmla="*/ 396 h 554"/>
                <a:gd name="T64" fmla="*/ 627 w 627"/>
                <a:gd name="T65" fmla="*/ 157 h 554"/>
                <a:gd name="T66" fmla="*/ 623 w 627"/>
                <a:gd name="T67" fmla="*/ 149 h 554"/>
                <a:gd name="T68" fmla="*/ 615 w 627"/>
                <a:gd name="T69" fmla="*/ 145 h 554"/>
                <a:gd name="T70" fmla="*/ 578 w 627"/>
                <a:gd name="T71" fmla="*/ 85 h 554"/>
                <a:gd name="T72" fmla="*/ 575 w 627"/>
                <a:gd name="T73" fmla="*/ 76 h 554"/>
                <a:gd name="T74" fmla="*/ 567 w 627"/>
                <a:gd name="T75" fmla="*/ 72 h 554"/>
                <a:gd name="T76" fmla="*/ 169 w 627"/>
                <a:gd name="T77" fmla="*/ 12 h 554"/>
                <a:gd name="T78" fmla="*/ 165 w 627"/>
                <a:gd name="T79" fmla="*/ 4 h 554"/>
                <a:gd name="T80" fmla="*/ 157 w 627"/>
                <a:gd name="T81" fmla="*/ 0 h 554"/>
                <a:gd name="T82" fmla="*/ 8 w 627"/>
                <a:gd name="T83" fmla="*/ 1 h 554"/>
                <a:gd name="T84" fmla="*/ 1 w 627"/>
                <a:gd name="T85" fmla="*/ 8 h 554"/>
                <a:gd name="T86" fmla="*/ 0 w 627"/>
                <a:gd name="T87" fmla="*/ 494 h 554"/>
                <a:gd name="T88" fmla="*/ 2 w 627"/>
                <a:gd name="T89" fmla="*/ 506 h 554"/>
                <a:gd name="T90" fmla="*/ 5 w 627"/>
                <a:gd name="T91" fmla="*/ 517 h 554"/>
                <a:gd name="T92" fmla="*/ 11 w 627"/>
                <a:gd name="T93" fmla="*/ 527 h 554"/>
                <a:gd name="T94" fmla="*/ 18 w 627"/>
                <a:gd name="T95" fmla="*/ 536 h 554"/>
                <a:gd name="T96" fmla="*/ 27 w 627"/>
                <a:gd name="T97" fmla="*/ 544 h 554"/>
                <a:gd name="T98" fmla="*/ 37 w 627"/>
                <a:gd name="T99" fmla="*/ 550 h 554"/>
                <a:gd name="T100" fmla="*/ 49 w 627"/>
                <a:gd name="T101" fmla="*/ 553 h 554"/>
                <a:gd name="T102" fmla="*/ 61 w 627"/>
                <a:gd name="T103" fmla="*/ 554 h 554"/>
                <a:gd name="T104" fmla="*/ 383 w 627"/>
                <a:gd name="T105" fmla="*/ 54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7" h="554">
                  <a:moveTo>
                    <a:pt x="97" y="157"/>
                  </a:moveTo>
                  <a:lnTo>
                    <a:pt x="97" y="494"/>
                  </a:lnTo>
                  <a:lnTo>
                    <a:pt x="96" y="501"/>
                  </a:lnTo>
                  <a:lnTo>
                    <a:pt x="93" y="507"/>
                  </a:lnTo>
                  <a:lnTo>
                    <a:pt x="90" y="513"/>
                  </a:lnTo>
                  <a:lnTo>
                    <a:pt x="85" y="518"/>
                  </a:lnTo>
                  <a:lnTo>
                    <a:pt x="80" y="523"/>
                  </a:lnTo>
                  <a:lnTo>
                    <a:pt x="74" y="527"/>
                  </a:lnTo>
                  <a:lnTo>
                    <a:pt x="67" y="529"/>
                  </a:lnTo>
                  <a:lnTo>
                    <a:pt x="61" y="530"/>
                  </a:lnTo>
                  <a:lnTo>
                    <a:pt x="54" y="529"/>
                  </a:lnTo>
                  <a:lnTo>
                    <a:pt x="47" y="527"/>
                  </a:lnTo>
                  <a:lnTo>
                    <a:pt x="40" y="524"/>
                  </a:lnTo>
                  <a:lnTo>
                    <a:pt x="35" y="519"/>
                  </a:lnTo>
                  <a:lnTo>
                    <a:pt x="30" y="514"/>
                  </a:lnTo>
                  <a:lnTo>
                    <a:pt x="27" y="508"/>
                  </a:lnTo>
                  <a:lnTo>
                    <a:pt x="25" y="501"/>
                  </a:lnTo>
                  <a:lnTo>
                    <a:pt x="24" y="494"/>
                  </a:lnTo>
                  <a:lnTo>
                    <a:pt x="24" y="24"/>
                  </a:lnTo>
                  <a:lnTo>
                    <a:pt x="144" y="24"/>
                  </a:lnTo>
                  <a:lnTo>
                    <a:pt x="144" y="85"/>
                  </a:lnTo>
                  <a:lnTo>
                    <a:pt x="145" y="90"/>
                  </a:lnTo>
                  <a:lnTo>
                    <a:pt x="149" y="93"/>
                  </a:lnTo>
                  <a:lnTo>
                    <a:pt x="152" y="96"/>
                  </a:lnTo>
                  <a:lnTo>
                    <a:pt x="157" y="97"/>
                  </a:lnTo>
                  <a:lnTo>
                    <a:pt x="554" y="97"/>
                  </a:lnTo>
                  <a:lnTo>
                    <a:pt x="554" y="145"/>
                  </a:lnTo>
                  <a:lnTo>
                    <a:pt x="109" y="145"/>
                  </a:lnTo>
                  <a:lnTo>
                    <a:pt x="104" y="146"/>
                  </a:lnTo>
                  <a:lnTo>
                    <a:pt x="100" y="149"/>
                  </a:lnTo>
                  <a:lnTo>
                    <a:pt x="98" y="152"/>
                  </a:lnTo>
                  <a:lnTo>
                    <a:pt x="97" y="157"/>
                  </a:lnTo>
                  <a:close/>
                  <a:moveTo>
                    <a:pt x="383" y="540"/>
                  </a:moveTo>
                  <a:lnTo>
                    <a:pt x="383" y="531"/>
                  </a:lnTo>
                  <a:lnTo>
                    <a:pt x="384" y="520"/>
                  </a:lnTo>
                  <a:lnTo>
                    <a:pt x="356" y="504"/>
                  </a:lnTo>
                  <a:lnTo>
                    <a:pt x="354" y="503"/>
                  </a:lnTo>
                  <a:lnTo>
                    <a:pt x="351" y="501"/>
                  </a:lnTo>
                  <a:lnTo>
                    <a:pt x="350" y="499"/>
                  </a:lnTo>
                  <a:lnTo>
                    <a:pt x="349" y="497"/>
                  </a:lnTo>
                  <a:lnTo>
                    <a:pt x="349" y="493"/>
                  </a:lnTo>
                  <a:lnTo>
                    <a:pt x="351" y="488"/>
                  </a:lnTo>
                  <a:lnTo>
                    <a:pt x="400" y="401"/>
                  </a:lnTo>
                  <a:lnTo>
                    <a:pt x="403" y="398"/>
                  </a:lnTo>
                  <a:lnTo>
                    <a:pt x="408" y="397"/>
                  </a:lnTo>
                  <a:lnTo>
                    <a:pt x="413" y="396"/>
                  </a:lnTo>
                  <a:lnTo>
                    <a:pt x="417" y="398"/>
                  </a:lnTo>
                  <a:lnTo>
                    <a:pt x="446" y="414"/>
                  </a:lnTo>
                  <a:lnTo>
                    <a:pt x="456" y="407"/>
                  </a:lnTo>
                  <a:lnTo>
                    <a:pt x="467" y="401"/>
                  </a:lnTo>
                  <a:lnTo>
                    <a:pt x="478" y="395"/>
                  </a:lnTo>
                  <a:lnTo>
                    <a:pt x="488" y="391"/>
                  </a:lnTo>
                  <a:lnTo>
                    <a:pt x="488" y="361"/>
                  </a:lnTo>
                  <a:lnTo>
                    <a:pt x="489" y="357"/>
                  </a:lnTo>
                  <a:lnTo>
                    <a:pt x="492" y="353"/>
                  </a:lnTo>
                  <a:lnTo>
                    <a:pt x="495" y="351"/>
                  </a:lnTo>
                  <a:lnTo>
                    <a:pt x="500" y="350"/>
                  </a:lnTo>
                  <a:lnTo>
                    <a:pt x="596" y="350"/>
                  </a:lnTo>
                  <a:lnTo>
                    <a:pt x="601" y="351"/>
                  </a:lnTo>
                  <a:lnTo>
                    <a:pt x="605" y="353"/>
                  </a:lnTo>
                  <a:lnTo>
                    <a:pt x="607" y="357"/>
                  </a:lnTo>
                  <a:lnTo>
                    <a:pt x="608" y="362"/>
                  </a:lnTo>
                  <a:lnTo>
                    <a:pt x="608" y="391"/>
                  </a:lnTo>
                  <a:lnTo>
                    <a:pt x="618" y="396"/>
                  </a:lnTo>
                  <a:lnTo>
                    <a:pt x="627" y="401"/>
                  </a:lnTo>
                  <a:lnTo>
                    <a:pt x="627" y="157"/>
                  </a:lnTo>
                  <a:lnTo>
                    <a:pt x="626" y="152"/>
                  </a:lnTo>
                  <a:lnTo>
                    <a:pt x="623" y="149"/>
                  </a:lnTo>
                  <a:lnTo>
                    <a:pt x="619" y="146"/>
                  </a:lnTo>
                  <a:lnTo>
                    <a:pt x="615" y="145"/>
                  </a:lnTo>
                  <a:lnTo>
                    <a:pt x="578" y="145"/>
                  </a:lnTo>
                  <a:lnTo>
                    <a:pt x="578" y="85"/>
                  </a:lnTo>
                  <a:lnTo>
                    <a:pt x="577" y="81"/>
                  </a:lnTo>
                  <a:lnTo>
                    <a:pt x="575" y="76"/>
                  </a:lnTo>
                  <a:lnTo>
                    <a:pt x="571" y="73"/>
                  </a:lnTo>
                  <a:lnTo>
                    <a:pt x="567" y="72"/>
                  </a:lnTo>
                  <a:lnTo>
                    <a:pt x="169" y="72"/>
                  </a:lnTo>
                  <a:lnTo>
                    <a:pt x="169" y="12"/>
                  </a:lnTo>
                  <a:lnTo>
                    <a:pt x="168" y="8"/>
                  </a:lnTo>
                  <a:lnTo>
                    <a:pt x="165" y="4"/>
                  </a:lnTo>
                  <a:lnTo>
                    <a:pt x="162" y="1"/>
                  </a:lnTo>
                  <a:lnTo>
                    <a:pt x="157" y="0"/>
                  </a:lnTo>
                  <a:lnTo>
                    <a:pt x="12" y="0"/>
                  </a:lnTo>
                  <a:lnTo>
                    <a:pt x="8" y="1"/>
                  </a:lnTo>
                  <a:lnTo>
                    <a:pt x="4" y="4"/>
                  </a:lnTo>
                  <a:lnTo>
                    <a:pt x="1" y="8"/>
                  </a:lnTo>
                  <a:lnTo>
                    <a:pt x="0" y="12"/>
                  </a:lnTo>
                  <a:lnTo>
                    <a:pt x="0" y="494"/>
                  </a:lnTo>
                  <a:lnTo>
                    <a:pt x="1" y="500"/>
                  </a:lnTo>
                  <a:lnTo>
                    <a:pt x="2" y="506"/>
                  </a:lnTo>
                  <a:lnTo>
                    <a:pt x="3" y="512"/>
                  </a:lnTo>
                  <a:lnTo>
                    <a:pt x="5" y="517"/>
                  </a:lnTo>
                  <a:lnTo>
                    <a:pt x="8" y="522"/>
                  </a:lnTo>
                  <a:lnTo>
                    <a:pt x="11" y="527"/>
                  </a:lnTo>
                  <a:lnTo>
                    <a:pt x="14" y="532"/>
                  </a:lnTo>
                  <a:lnTo>
                    <a:pt x="18" y="536"/>
                  </a:lnTo>
                  <a:lnTo>
                    <a:pt x="22" y="540"/>
                  </a:lnTo>
                  <a:lnTo>
                    <a:pt x="27" y="544"/>
                  </a:lnTo>
                  <a:lnTo>
                    <a:pt x="32" y="547"/>
                  </a:lnTo>
                  <a:lnTo>
                    <a:pt x="37" y="550"/>
                  </a:lnTo>
                  <a:lnTo>
                    <a:pt x="43" y="552"/>
                  </a:lnTo>
                  <a:lnTo>
                    <a:pt x="49" y="553"/>
                  </a:lnTo>
                  <a:lnTo>
                    <a:pt x="55" y="554"/>
                  </a:lnTo>
                  <a:lnTo>
                    <a:pt x="61" y="554"/>
                  </a:lnTo>
                  <a:lnTo>
                    <a:pt x="383" y="554"/>
                  </a:lnTo>
                  <a:lnTo>
                    <a:pt x="383" y="548"/>
                  </a:lnTo>
                  <a:lnTo>
                    <a:pt x="383"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49" name="Freeform 1152">
              <a:extLst>
                <a:ext uri="{FF2B5EF4-FFF2-40B4-BE49-F238E27FC236}">
                  <a16:creationId xmlns:a16="http://schemas.microsoft.com/office/drawing/2014/main" id="{1EDA4C41-84AC-43FC-AD07-8C47853294D4}"/>
                </a:ext>
              </a:extLst>
            </p:cNvPr>
            <p:cNvSpPr>
              <a:spLocks noEditPoints="1"/>
            </p:cNvSpPr>
            <p:nvPr/>
          </p:nvSpPr>
          <p:spPr bwMode="auto">
            <a:xfrm>
              <a:off x="2174875" y="6105525"/>
              <a:ext cx="131763" cy="134938"/>
            </a:xfrm>
            <a:custGeom>
              <a:avLst/>
              <a:gdLst>
                <a:gd name="T0" fmla="*/ 150 w 331"/>
                <a:gd name="T1" fmla="*/ 245 h 338"/>
                <a:gd name="T2" fmla="*/ 128 w 331"/>
                <a:gd name="T3" fmla="*/ 237 h 338"/>
                <a:gd name="T4" fmla="*/ 110 w 331"/>
                <a:gd name="T5" fmla="*/ 224 h 338"/>
                <a:gd name="T6" fmla="*/ 97 w 331"/>
                <a:gd name="T7" fmla="*/ 205 h 338"/>
                <a:gd name="T8" fmla="*/ 89 w 331"/>
                <a:gd name="T9" fmla="*/ 184 h 338"/>
                <a:gd name="T10" fmla="*/ 88 w 331"/>
                <a:gd name="T11" fmla="*/ 160 h 338"/>
                <a:gd name="T12" fmla="*/ 94 w 331"/>
                <a:gd name="T13" fmla="*/ 138 h 338"/>
                <a:gd name="T14" fmla="*/ 105 w 331"/>
                <a:gd name="T15" fmla="*/ 120 h 338"/>
                <a:gd name="T16" fmla="*/ 122 w 331"/>
                <a:gd name="T17" fmla="*/ 104 h 338"/>
                <a:gd name="T18" fmla="*/ 143 w 331"/>
                <a:gd name="T19" fmla="*/ 94 h 338"/>
                <a:gd name="T20" fmla="*/ 165 w 331"/>
                <a:gd name="T21" fmla="*/ 91 h 338"/>
                <a:gd name="T22" fmla="*/ 189 w 331"/>
                <a:gd name="T23" fmla="*/ 94 h 338"/>
                <a:gd name="T24" fmla="*/ 209 w 331"/>
                <a:gd name="T25" fmla="*/ 104 h 338"/>
                <a:gd name="T26" fmla="*/ 226 w 331"/>
                <a:gd name="T27" fmla="*/ 120 h 338"/>
                <a:gd name="T28" fmla="*/ 238 w 331"/>
                <a:gd name="T29" fmla="*/ 138 h 338"/>
                <a:gd name="T30" fmla="*/ 244 w 331"/>
                <a:gd name="T31" fmla="*/ 160 h 338"/>
                <a:gd name="T32" fmla="*/ 242 w 331"/>
                <a:gd name="T33" fmla="*/ 184 h 338"/>
                <a:gd name="T34" fmla="*/ 235 w 331"/>
                <a:gd name="T35" fmla="*/ 205 h 338"/>
                <a:gd name="T36" fmla="*/ 221 w 331"/>
                <a:gd name="T37" fmla="*/ 224 h 338"/>
                <a:gd name="T38" fmla="*/ 203 w 331"/>
                <a:gd name="T39" fmla="*/ 237 h 338"/>
                <a:gd name="T40" fmla="*/ 181 w 331"/>
                <a:gd name="T41" fmla="*/ 245 h 338"/>
                <a:gd name="T42" fmla="*/ 306 w 331"/>
                <a:gd name="T43" fmla="*/ 206 h 338"/>
                <a:gd name="T44" fmla="*/ 300 w 331"/>
                <a:gd name="T45" fmla="*/ 197 h 338"/>
                <a:gd name="T46" fmla="*/ 302 w 331"/>
                <a:gd name="T47" fmla="*/ 167 h 338"/>
                <a:gd name="T48" fmla="*/ 300 w 331"/>
                <a:gd name="T49" fmla="*/ 140 h 338"/>
                <a:gd name="T50" fmla="*/ 306 w 331"/>
                <a:gd name="T51" fmla="*/ 131 h 338"/>
                <a:gd name="T52" fmla="*/ 268 w 331"/>
                <a:gd name="T53" fmla="*/ 66 h 338"/>
                <a:gd name="T54" fmla="*/ 258 w 331"/>
                <a:gd name="T55" fmla="*/ 67 h 338"/>
                <a:gd name="T56" fmla="*/ 242 w 331"/>
                <a:gd name="T57" fmla="*/ 53 h 338"/>
                <a:gd name="T58" fmla="*/ 214 w 331"/>
                <a:gd name="T59" fmla="*/ 37 h 338"/>
                <a:gd name="T60" fmla="*/ 207 w 331"/>
                <a:gd name="T61" fmla="*/ 29 h 338"/>
                <a:gd name="T62" fmla="*/ 135 w 331"/>
                <a:gd name="T63" fmla="*/ 0 h 338"/>
                <a:gd name="T64" fmla="*/ 133 w 331"/>
                <a:gd name="T65" fmla="*/ 32 h 338"/>
                <a:gd name="T66" fmla="*/ 113 w 331"/>
                <a:gd name="T67" fmla="*/ 42 h 338"/>
                <a:gd name="T68" fmla="*/ 77 w 331"/>
                <a:gd name="T69" fmla="*/ 64 h 338"/>
                <a:gd name="T70" fmla="*/ 66 w 331"/>
                <a:gd name="T71" fmla="*/ 67 h 338"/>
                <a:gd name="T72" fmla="*/ 0 w 331"/>
                <a:gd name="T73" fmla="*/ 116 h 338"/>
                <a:gd name="T74" fmla="*/ 31 w 331"/>
                <a:gd name="T75" fmla="*/ 136 h 338"/>
                <a:gd name="T76" fmla="*/ 30 w 331"/>
                <a:gd name="T77" fmla="*/ 156 h 338"/>
                <a:gd name="T78" fmla="*/ 32 w 331"/>
                <a:gd name="T79" fmla="*/ 193 h 338"/>
                <a:gd name="T80" fmla="*/ 29 w 331"/>
                <a:gd name="T81" fmla="*/ 204 h 338"/>
                <a:gd name="T82" fmla="*/ 38 w 331"/>
                <a:gd name="T83" fmla="*/ 286 h 338"/>
                <a:gd name="T84" fmla="*/ 70 w 331"/>
                <a:gd name="T85" fmla="*/ 269 h 338"/>
                <a:gd name="T86" fmla="*/ 89 w 331"/>
                <a:gd name="T87" fmla="*/ 281 h 338"/>
                <a:gd name="T88" fmla="*/ 139 w 331"/>
                <a:gd name="T89" fmla="*/ 303 h 338"/>
                <a:gd name="T90" fmla="*/ 146 w 331"/>
                <a:gd name="T91" fmla="*/ 310 h 338"/>
                <a:gd name="T92" fmla="*/ 207 w 331"/>
                <a:gd name="T93" fmla="*/ 338 h 338"/>
                <a:gd name="T94" fmla="*/ 209 w 331"/>
                <a:gd name="T95" fmla="*/ 307 h 338"/>
                <a:gd name="T96" fmla="*/ 222 w 331"/>
                <a:gd name="T97" fmla="*/ 299 h 338"/>
                <a:gd name="T98" fmla="*/ 245 w 331"/>
                <a:gd name="T99" fmla="*/ 281 h 338"/>
                <a:gd name="T100" fmla="*/ 258 w 331"/>
                <a:gd name="T101" fmla="*/ 270 h 338"/>
                <a:gd name="T102" fmla="*/ 268 w 331"/>
                <a:gd name="T103" fmla="*/ 271 h 338"/>
                <a:gd name="T104" fmla="*/ 306 w 331"/>
                <a:gd name="T105" fmla="*/ 20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1" h="338">
                  <a:moveTo>
                    <a:pt x="165" y="246"/>
                  </a:moveTo>
                  <a:lnTo>
                    <a:pt x="158" y="246"/>
                  </a:lnTo>
                  <a:lnTo>
                    <a:pt x="150" y="245"/>
                  </a:lnTo>
                  <a:lnTo>
                    <a:pt x="143" y="243"/>
                  </a:lnTo>
                  <a:lnTo>
                    <a:pt x="136" y="240"/>
                  </a:lnTo>
                  <a:lnTo>
                    <a:pt x="128" y="237"/>
                  </a:lnTo>
                  <a:lnTo>
                    <a:pt x="122" y="233"/>
                  </a:lnTo>
                  <a:lnTo>
                    <a:pt x="116" y="229"/>
                  </a:lnTo>
                  <a:lnTo>
                    <a:pt x="110" y="224"/>
                  </a:lnTo>
                  <a:lnTo>
                    <a:pt x="105" y="217"/>
                  </a:lnTo>
                  <a:lnTo>
                    <a:pt x="101" y="211"/>
                  </a:lnTo>
                  <a:lnTo>
                    <a:pt x="97" y="205"/>
                  </a:lnTo>
                  <a:lnTo>
                    <a:pt x="94" y="198"/>
                  </a:lnTo>
                  <a:lnTo>
                    <a:pt x="91" y="191"/>
                  </a:lnTo>
                  <a:lnTo>
                    <a:pt x="89" y="184"/>
                  </a:lnTo>
                  <a:lnTo>
                    <a:pt x="88" y="176"/>
                  </a:lnTo>
                  <a:lnTo>
                    <a:pt x="88" y="167"/>
                  </a:lnTo>
                  <a:lnTo>
                    <a:pt x="88" y="160"/>
                  </a:lnTo>
                  <a:lnTo>
                    <a:pt x="89" y="152"/>
                  </a:lnTo>
                  <a:lnTo>
                    <a:pt x="91" y="145"/>
                  </a:lnTo>
                  <a:lnTo>
                    <a:pt x="94" y="138"/>
                  </a:lnTo>
                  <a:lnTo>
                    <a:pt x="97" y="132"/>
                  </a:lnTo>
                  <a:lnTo>
                    <a:pt x="101" y="125"/>
                  </a:lnTo>
                  <a:lnTo>
                    <a:pt x="105" y="120"/>
                  </a:lnTo>
                  <a:lnTo>
                    <a:pt x="110" y="113"/>
                  </a:lnTo>
                  <a:lnTo>
                    <a:pt x="116" y="108"/>
                  </a:lnTo>
                  <a:lnTo>
                    <a:pt x="122" y="104"/>
                  </a:lnTo>
                  <a:lnTo>
                    <a:pt x="128" y="100"/>
                  </a:lnTo>
                  <a:lnTo>
                    <a:pt x="136" y="97"/>
                  </a:lnTo>
                  <a:lnTo>
                    <a:pt x="143" y="94"/>
                  </a:lnTo>
                  <a:lnTo>
                    <a:pt x="150" y="92"/>
                  </a:lnTo>
                  <a:lnTo>
                    <a:pt x="158" y="91"/>
                  </a:lnTo>
                  <a:lnTo>
                    <a:pt x="165" y="91"/>
                  </a:lnTo>
                  <a:lnTo>
                    <a:pt x="173" y="91"/>
                  </a:lnTo>
                  <a:lnTo>
                    <a:pt x="181" y="92"/>
                  </a:lnTo>
                  <a:lnTo>
                    <a:pt x="189" y="94"/>
                  </a:lnTo>
                  <a:lnTo>
                    <a:pt x="196" y="97"/>
                  </a:lnTo>
                  <a:lnTo>
                    <a:pt x="203" y="100"/>
                  </a:lnTo>
                  <a:lnTo>
                    <a:pt x="209" y="104"/>
                  </a:lnTo>
                  <a:lnTo>
                    <a:pt x="215" y="108"/>
                  </a:lnTo>
                  <a:lnTo>
                    <a:pt x="221" y="113"/>
                  </a:lnTo>
                  <a:lnTo>
                    <a:pt x="226" y="120"/>
                  </a:lnTo>
                  <a:lnTo>
                    <a:pt x="230" y="125"/>
                  </a:lnTo>
                  <a:lnTo>
                    <a:pt x="235" y="132"/>
                  </a:lnTo>
                  <a:lnTo>
                    <a:pt x="238" y="138"/>
                  </a:lnTo>
                  <a:lnTo>
                    <a:pt x="241" y="145"/>
                  </a:lnTo>
                  <a:lnTo>
                    <a:pt x="242" y="152"/>
                  </a:lnTo>
                  <a:lnTo>
                    <a:pt x="244" y="160"/>
                  </a:lnTo>
                  <a:lnTo>
                    <a:pt x="244" y="167"/>
                  </a:lnTo>
                  <a:lnTo>
                    <a:pt x="244" y="176"/>
                  </a:lnTo>
                  <a:lnTo>
                    <a:pt x="242" y="184"/>
                  </a:lnTo>
                  <a:lnTo>
                    <a:pt x="241" y="191"/>
                  </a:lnTo>
                  <a:lnTo>
                    <a:pt x="238" y="198"/>
                  </a:lnTo>
                  <a:lnTo>
                    <a:pt x="235" y="205"/>
                  </a:lnTo>
                  <a:lnTo>
                    <a:pt x="230" y="211"/>
                  </a:lnTo>
                  <a:lnTo>
                    <a:pt x="226" y="217"/>
                  </a:lnTo>
                  <a:lnTo>
                    <a:pt x="221" y="224"/>
                  </a:lnTo>
                  <a:lnTo>
                    <a:pt x="215" y="229"/>
                  </a:lnTo>
                  <a:lnTo>
                    <a:pt x="209" y="233"/>
                  </a:lnTo>
                  <a:lnTo>
                    <a:pt x="203" y="237"/>
                  </a:lnTo>
                  <a:lnTo>
                    <a:pt x="196" y="240"/>
                  </a:lnTo>
                  <a:lnTo>
                    <a:pt x="189" y="243"/>
                  </a:lnTo>
                  <a:lnTo>
                    <a:pt x="181" y="245"/>
                  </a:lnTo>
                  <a:lnTo>
                    <a:pt x="173" y="246"/>
                  </a:lnTo>
                  <a:lnTo>
                    <a:pt x="165" y="246"/>
                  </a:lnTo>
                  <a:close/>
                  <a:moveTo>
                    <a:pt x="306" y="206"/>
                  </a:moveTo>
                  <a:lnTo>
                    <a:pt x="303" y="204"/>
                  </a:lnTo>
                  <a:lnTo>
                    <a:pt x="301" y="201"/>
                  </a:lnTo>
                  <a:lnTo>
                    <a:pt x="300" y="197"/>
                  </a:lnTo>
                  <a:lnTo>
                    <a:pt x="300" y="193"/>
                  </a:lnTo>
                  <a:lnTo>
                    <a:pt x="302" y="181"/>
                  </a:lnTo>
                  <a:lnTo>
                    <a:pt x="302" y="167"/>
                  </a:lnTo>
                  <a:lnTo>
                    <a:pt x="302" y="156"/>
                  </a:lnTo>
                  <a:lnTo>
                    <a:pt x="300" y="144"/>
                  </a:lnTo>
                  <a:lnTo>
                    <a:pt x="300" y="140"/>
                  </a:lnTo>
                  <a:lnTo>
                    <a:pt x="301" y="136"/>
                  </a:lnTo>
                  <a:lnTo>
                    <a:pt x="303" y="133"/>
                  </a:lnTo>
                  <a:lnTo>
                    <a:pt x="306" y="131"/>
                  </a:lnTo>
                  <a:lnTo>
                    <a:pt x="331" y="116"/>
                  </a:lnTo>
                  <a:lnTo>
                    <a:pt x="294" y="51"/>
                  </a:lnTo>
                  <a:lnTo>
                    <a:pt x="268" y="66"/>
                  </a:lnTo>
                  <a:lnTo>
                    <a:pt x="265" y="67"/>
                  </a:lnTo>
                  <a:lnTo>
                    <a:pt x="261" y="68"/>
                  </a:lnTo>
                  <a:lnTo>
                    <a:pt x="258" y="67"/>
                  </a:lnTo>
                  <a:lnTo>
                    <a:pt x="255" y="64"/>
                  </a:lnTo>
                  <a:lnTo>
                    <a:pt x="251" y="60"/>
                  </a:lnTo>
                  <a:lnTo>
                    <a:pt x="242" y="53"/>
                  </a:lnTo>
                  <a:lnTo>
                    <a:pt x="232" y="47"/>
                  </a:lnTo>
                  <a:lnTo>
                    <a:pt x="223" y="41"/>
                  </a:lnTo>
                  <a:lnTo>
                    <a:pt x="214" y="37"/>
                  </a:lnTo>
                  <a:lnTo>
                    <a:pt x="211" y="35"/>
                  </a:lnTo>
                  <a:lnTo>
                    <a:pt x="209" y="32"/>
                  </a:lnTo>
                  <a:lnTo>
                    <a:pt x="207" y="29"/>
                  </a:lnTo>
                  <a:lnTo>
                    <a:pt x="207" y="25"/>
                  </a:lnTo>
                  <a:lnTo>
                    <a:pt x="207" y="0"/>
                  </a:lnTo>
                  <a:lnTo>
                    <a:pt x="135" y="0"/>
                  </a:lnTo>
                  <a:lnTo>
                    <a:pt x="135" y="25"/>
                  </a:lnTo>
                  <a:lnTo>
                    <a:pt x="134" y="29"/>
                  </a:lnTo>
                  <a:lnTo>
                    <a:pt x="133" y="32"/>
                  </a:lnTo>
                  <a:lnTo>
                    <a:pt x="129" y="35"/>
                  </a:lnTo>
                  <a:lnTo>
                    <a:pt x="126" y="37"/>
                  </a:lnTo>
                  <a:lnTo>
                    <a:pt x="113" y="42"/>
                  </a:lnTo>
                  <a:lnTo>
                    <a:pt x="100" y="49"/>
                  </a:lnTo>
                  <a:lnTo>
                    <a:pt x="88" y="57"/>
                  </a:lnTo>
                  <a:lnTo>
                    <a:pt x="77" y="64"/>
                  </a:lnTo>
                  <a:lnTo>
                    <a:pt x="74" y="67"/>
                  </a:lnTo>
                  <a:lnTo>
                    <a:pt x="70" y="68"/>
                  </a:lnTo>
                  <a:lnTo>
                    <a:pt x="66" y="67"/>
                  </a:lnTo>
                  <a:lnTo>
                    <a:pt x="63" y="66"/>
                  </a:lnTo>
                  <a:lnTo>
                    <a:pt x="38" y="51"/>
                  </a:lnTo>
                  <a:lnTo>
                    <a:pt x="0" y="116"/>
                  </a:lnTo>
                  <a:lnTo>
                    <a:pt x="25" y="131"/>
                  </a:lnTo>
                  <a:lnTo>
                    <a:pt x="29" y="133"/>
                  </a:lnTo>
                  <a:lnTo>
                    <a:pt x="31" y="136"/>
                  </a:lnTo>
                  <a:lnTo>
                    <a:pt x="32" y="140"/>
                  </a:lnTo>
                  <a:lnTo>
                    <a:pt x="32" y="144"/>
                  </a:lnTo>
                  <a:lnTo>
                    <a:pt x="30" y="156"/>
                  </a:lnTo>
                  <a:lnTo>
                    <a:pt x="29" y="167"/>
                  </a:lnTo>
                  <a:lnTo>
                    <a:pt x="30" y="181"/>
                  </a:lnTo>
                  <a:lnTo>
                    <a:pt x="32" y="193"/>
                  </a:lnTo>
                  <a:lnTo>
                    <a:pt x="32" y="197"/>
                  </a:lnTo>
                  <a:lnTo>
                    <a:pt x="31" y="201"/>
                  </a:lnTo>
                  <a:lnTo>
                    <a:pt x="29" y="204"/>
                  </a:lnTo>
                  <a:lnTo>
                    <a:pt x="25" y="206"/>
                  </a:lnTo>
                  <a:lnTo>
                    <a:pt x="0" y="221"/>
                  </a:lnTo>
                  <a:lnTo>
                    <a:pt x="38" y="286"/>
                  </a:lnTo>
                  <a:lnTo>
                    <a:pt x="63" y="271"/>
                  </a:lnTo>
                  <a:lnTo>
                    <a:pt x="66" y="269"/>
                  </a:lnTo>
                  <a:lnTo>
                    <a:pt x="70" y="269"/>
                  </a:lnTo>
                  <a:lnTo>
                    <a:pt x="74" y="270"/>
                  </a:lnTo>
                  <a:lnTo>
                    <a:pt x="77" y="273"/>
                  </a:lnTo>
                  <a:lnTo>
                    <a:pt x="89" y="281"/>
                  </a:lnTo>
                  <a:lnTo>
                    <a:pt x="105" y="289"/>
                  </a:lnTo>
                  <a:lnTo>
                    <a:pt x="122" y="296"/>
                  </a:lnTo>
                  <a:lnTo>
                    <a:pt x="139" y="303"/>
                  </a:lnTo>
                  <a:lnTo>
                    <a:pt x="142" y="304"/>
                  </a:lnTo>
                  <a:lnTo>
                    <a:pt x="144" y="307"/>
                  </a:lnTo>
                  <a:lnTo>
                    <a:pt x="146" y="310"/>
                  </a:lnTo>
                  <a:lnTo>
                    <a:pt x="147" y="313"/>
                  </a:lnTo>
                  <a:lnTo>
                    <a:pt x="147" y="338"/>
                  </a:lnTo>
                  <a:lnTo>
                    <a:pt x="207" y="338"/>
                  </a:lnTo>
                  <a:lnTo>
                    <a:pt x="207" y="313"/>
                  </a:lnTo>
                  <a:lnTo>
                    <a:pt x="207" y="310"/>
                  </a:lnTo>
                  <a:lnTo>
                    <a:pt x="209" y="307"/>
                  </a:lnTo>
                  <a:lnTo>
                    <a:pt x="211" y="304"/>
                  </a:lnTo>
                  <a:lnTo>
                    <a:pt x="214" y="303"/>
                  </a:lnTo>
                  <a:lnTo>
                    <a:pt x="222" y="299"/>
                  </a:lnTo>
                  <a:lnTo>
                    <a:pt x="230" y="294"/>
                  </a:lnTo>
                  <a:lnTo>
                    <a:pt x="238" y="288"/>
                  </a:lnTo>
                  <a:lnTo>
                    <a:pt x="245" y="281"/>
                  </a:lnTo>
                  <a:lnTo>
                    <a:pt x="250" y="277"/>
                  </a:lnTo>
                  <a:lnTo>
                    <a:pt x="255" y="273"/>
                  </a:lnTo>
                  <a:lnTo>
                    <a:pt x="258" y="270"/>
                  </a:lnTo>
                  <a:lnTo>
                    <a:pt x="261" y="269"/>
                  </a:lnTo>
                  <a:lnTo>
                    <a:pt x="265" y="269"/>
                  </a:lnTo>
                  <a:lnTo>
                    <a:pt x="268" y="271"/>
                  </a:lnTo>
                  <a:lnTo>
                    <a:pt x="294" y="286"/>
                  </a:lnTo>
                  <a:lnTo>
                    <a:pt x="331" y="221"/>
                  </a:lnTo>
                  <a:lnTo>
                    <a:pt x="306"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50" name="Group 149">
            <a:extLst>
              <a:ext uri="{FF2B5EF4-FFF2-40B4-BE49-F238E27FC236}">
                <a16:creationId xmlns:a16="http://schemas.microsoft.com/office/drawing/2014/main" id="{B58117DF-691C-441A-AA87-8276BA62991E}"/>
              </a:ext>
            </a:extLst>
          </p:cNvPr>
          <p:cNvGrpSpPr/>
          <p:nvPr/>
        </p:nvGrpSpPr>
        <p:grpSpPr>
          <a:xfrm>
            <a:off x="1518642" y="3269709"/>
            <a:ext cx="86916" cy="60842"/>
            <a:chOff x="2025650" y="2581275"/>
            <a:chExt cx="285750" cy="200025"/>
          </a:xfrm>
          <a:solidFill>
            <a:schemeClr val="bg1"/>
          </a:solidFill>
        </p:grpSpPr>
        <p:sp>
          <p:nvSpPr>
            <p:cNvPr id="151" name="Freeform 603">
              <a:extLst>
                <a:ext uri="{FF2B5EF4-FFF2-40B4-BE49-F238E27FC236}">
                  <a16:creationId xmlns:a16="http://schemas.microsoft.com/office/drawing/2014/main" id="{BF6AD781-AA15-4AF6-879B-103A6B803155}"/>
                </a:ext>
              </a:extLst>
            </p:cNvPr>
            <p:cNvSpPr>
              <a:spLocks/>
            </p:cNvSpPr>
            <p:nvPr/>
          </p:nvSpPr>
          <p:spPr bwMode="auto">
            <a:xfrm>
              <a:off x="2130425" y="2676525"/>
              <a:ext cx="76200" cy="9525"/>
            </a:xfrm>
            <a:custGeom>
              <a:avLst/>
              <a:gdLst>
                <a:gd name="T0" fmla="*/ 15 w 241"/>
                <a:gd name="T1" fmla="*/ 0 h 30"/>
                <a:gd name="T2" fmla="*/ 13 w 241"/>
                <a:gd name="T3" fmla="*/ 1 h 30"/>
                <a:gd name="T4" fmla="*/ 9 w 241"/>
                <a:gd name="T5" fmla="*/ 1 h 30"/>
                <a:gd name="T6" fmla="*/ 7 w 241"/>
                <a:gd name="T7" fmla="*/ 4 h 30"/>
                <a:gd name="T8" fmla="*/ 5 w 241"/>
                <a:gd name="T9" fmla="*/ 5 h 30"/>
                <a:gd name="T10" fmla="*/ 3 w 241"/>
                <a:gd name="T11" fmla="*/ 8 h 30"/>
                <a:gd name="T12" fmla="*/ 2 w 241"/>
                <a:gd name="T13" fmla="*/ 10 h 30"/>
                <a:gd name="T14" fmla="*/ 1 w 241"/>
                <a:gd name="T15" fmla="*/ 13 h 30"/>
                <a:gd name="T16" fmla="*/ 0 w 241"/>
                <a:gd name="T17" fmla="*/ 15 h 30"/>
                <a:gd name="T18" fmla="*/ 1 w 241"/>
                <a:gd name="T19" fmla="*/ 19 h 30"/>
                <a:gd name="T20" fmla="*/ 2 w 241"/>
                <a:gd name="T21" fmla="*/ 22 h 30"/>
                <a:gd name="T22" fmla="*/ 3 w 241"/>
                <a:gd name="T23" fmla="*/ 24 h 30"/>
                <a:gd name="T24" fmla="*/ 5 w 241"/>
                <a:gd name="T25" fmla="*/ 26 h 30"/>
                <a:gd name="T26" fmla="*/ 7 w 241"/>
                <a:gd name="T27" fmla="*/ 28 h 30"/>
                <a:gd name="T28" fmla="*/ 9 w 241"/>
                <a:gd name="T29" fmla="*/ 29 h 30"/>
                <a:gd name="T30" fmla="*/ 13 w 241"/>
                <a:gd name="T31" fmla="*/ 30 h 30"/>
                <a:gd name="T32" fmla="*/ 15 w 241"/>
                <a:gd name="T33" fmla="*/ 30 h 30"/>
                <a:gd name="T34" fmla="*/ 226 w 241"/>
                <a:gd name="T35" fmla="*/ 30 h 30"/>
                <a:gd name="T36" fmla="*/ 229 w 241"/>
                <a:gd name="T37" fmla="*/ 30 h 30"/>
                <a:gd name="T38" fmla="*/ 231 w 241"/>
                <a:gd name="T39" fmla="*/ 29 h 30"/>
                <a:gd name="T40" fmla="*/ 235 w 241"/>
                <a:gd name="T41" fmla="*/ 28 h 30"/>
                <a:gd name="T42" fmla="*/ 237 w 241"/>
                <a:gd name="T43" fmla="*/ 26 h 30"/>
                <a:gd name="T44" fmla="*/ 239 w 241"/>
                <a:gd name="T45" fmla="*/ 24 h 30"/>
                <a:gd name="T46" fmla="*/ 240 w 241"/>
                <a:gd name="T47" fmla="*/ 22 h 30"/>
                <a:gd name="T48" fmla="*/ 241 w 241"/>
                <a:gd name="T49" fmla="*/ 19 h 30"/>
                <a:gd name="T50" fmla="*/ 241 w 241"/>
                <a:gd name="T51" fmla="*/ 15 h 30"/>
                <a:gd name="T52" fmla="*/ 241 w 241"/>
                <a:gd name="T53" fmla="*/ 13 h 30"/>
                <a:gd name="T54" fmla="*/ 240 w 241"/>
                <a:gd name="T55" fmla="*/ 10 h 30"/>
                <a:gd name="T56" fmla="*/ 239 w 241"/>
                <a:gd name="T57" fmla="*/ 8 h 30"/>
                <a:gd name="T58" fmla="*/ 237 w 241"/>
                <a:gd name="T59" fmla="*/ 5 h 30"/>
                <a:gd name="T60" fmla="*/ 235 w 241"/>
                <a:gd name="T61" fmla="*/ 4 h 30"/>
                <a:gd name="T62" fmla="*/ 231 w 241"/>
                <a:gd name="T63" fmla="*/ 1 h 30"/>
                <a:gd name="T64" fmla="*/ 229 w 241"/>
                <a:gd name="T65" fmla="*/ 1 h 30"/>
                <a:gd name="T66" fmla="*/ 226 w 241"/>
                <a:gd name="T67" fmla="*/ 0 h 30"/>
                <a:gd name="T68" fmla="*/ 15 w 24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1" h="30">
                  <a:moveTo>
                    <a:pt x="15" y="0"/>
                  </a:moveTo>
                  <a:lnTo>
                    <a:pt x="13" y="1"/>
                  </a:lnTo>
                  <a:lnTo>
                    <a:pt x="9" y="1"/>
                  </a:lnTo>
                  <a:lnTo>
                    <a:pt x="7" y="4"/>
                  </a:lnTo>
                  <a:lnTo>
                    <a:pt x="5" y="5"/>
                  </a:lnTo>
                  <a:lnTo>
                    <a:pt x="3" y="8"/>
                  </a:lnTo>
                  <a:lnTo>
                    <a:pt x="2" y="10"/>
                  </a:lnTo>
                  <a:lnTo>
                    <a:pt x="1" y="13"/>
                  </a:lnTo>
                  <a:lnTo>
                    <a:pt x="0" y="15"/>
                  </a:lnTo>
                  <a:lnTo>
                    <a:pt x="1" y="19"/>
                  </a:lnTo>
                  <a:lnTo>
                    <a:pt x="2" y="22"/>
                  </a:lnTo>
                  <a:lnTo>
                    <a:pt x="3" y="24"/>
                  </a:lnTo>
                  <a:lnTo>
                    <a:pt x="5" y="26"/>
                  </a:lnTo>
                  <a:lnTo>
                    <a:pt x="7" y="28"/>
                  </a:lnTo>
                  <a:lnTo>
                    <a:pt x="9" y="29"/>
                  </a:lnTo>
                  <a:lnTo>
                    <a:pt x="13" y="30"/>
                  </a:lnTo>
                  <a:lnTo>
                    <a:pt x="15" y="30"/>
                  </a:lnTo>
                  <a:lnTo>
                    <a:pt x="226" y="30"/>
                  </a:lnTo>
                  <a:lnTo>
                    <a:pt x="229" y="30"/>
                  </a:lnTo>
                  <a:lnTo>
                    <a:pt x="231" y="29"/>
                  </a:lnTo>
                  <a:lnTo>
                    <a:pt x="235" y="28"/>
                  </a:lnTo>
                  <a:lnTo>
                    <a:pt x="237" y="26"/>
                  </a:lnTo>
                  <a:lnTo>
                    <a:pt x="239" y="24"/>
                  </a:lnTo>
                  <a:lnTo>
                    <a:pt x="240" y="22"/>
                  </a:lnTo>
                  <a:lnTo>
                    <a:pt x="241" y="19"/>
                  </a:lnTo>
                  <a:lnTo>
                    <a:pt x="241" y="15"/>
                  </a:lnTo>
                  <a:lnTo>
                    <a:pt x="241" y="13"/>
                  </a:lnTo>
                  <a:lnTo>
                    <a:pt x="240" y="10"/>
                  </a:lnTo>
                  <a:lnTo>
                    <a:pt x="239" y="8"/>
                  </a:lnTo>
                  <a:lnTo>
                    <a:pt x="237" y="5"/>
                  </a:lnTo>
                  <a:lnTo>
                    <a:pt x="235" y="4"/>
                  </a:lnTo>
                  <a:lnTo>
                    <a:pt x="231" y="1"/>
                  </a:lnTo>
                  <a:lnTo>
                    <a:pt x="229" y="1"/>
                  </a:lnTo>
                  <a:lnTo>
                    <a:pt x="226"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52" name="Freeform 604">
              <a:extLst>
                <a:ext uri="{FF2B5EF4-FFF2-40B4-BE49-F238E27FC236}">
                  <a16:creationId xmlns:a16="http://schemas.microsoft.com/office/drawing/2014/main" id="{C3E0FFD9-3489-43FF-83CB-ACD908C5EA5B}"/>
                </a:ext>
              </a:extLst>
            </p:cNvPr>
            <p:cNvSpPr>
              <a:spLocks/>
            </p:cNvSpPr>
            <p:nvPr/>
          </p:nvSpPr>
          <p:spPr bwMode="auto">
            <a:xfrm>
              <a:off x="2054225" y="2657475"/>
              <a:ext cx="228600" cy="9525"/>
            </a:xfrm>
            <a:custGeom>
              <a:avLst/>
              <a:gdLst>
                <a:gd name="T0" fmla="*/ 15 w 723"/>
                <a:gd name="T1" fmla="*/ 30 h 30"/>
                <a:gd name="T2" fmla="*/ 707 w 723"/>
                <a:gd name="T3" fmla="*/ 30 h 30"/>
                <a:gd name="T4" fmla="*/ 710 w 723"/>
                <a:gd name="T5" fmla="*/ 30 h 30"/>
                <a:gd name="T6" fmla="*/ 714 w 723"/>
                <a:gd name="T7" fmla="*/ 29 h 30"/>
                <a:gd name="T8" fmla="*/ 716 w 723"/>
                <a:gd name="T9" fmla="*/ 28 h 30"/>
                <a:gd name="T10" fmla="*/ 718 w 723"/>
                <a:gd name="T11" fmla="*/ 26 h 30"/>
                <a:gd name="T12" fmla="*/ 720 w 723"/>
                <a:gd name="T13" fmla="*/ 24 h 30"/>
                <a:gd name="T14" fmla="*/ 721 w 723"/>
                <a:gd name="T15" fmla="*/ 22 h 30"/>
                <a:gd name="T16" fmla="*/ 722 w 723"/>
                <a:gd name="T17" fmla="*/ 19 h 30"/>
                <a:gd name="T18" fmla="*/ 723 w 723"/>
                <a:gd name="T19" fmla="*/ 15 h 30"/>
                <a:gd name="T20" fmla="*/ 722 w 723"/>
                <a:gd name="T21" fmla="*/ 12 h 30"/>
                <a:gd name="T22" fmla="*/ 721 w 723"/>
                <a:gd name="T23" fmla="*/ 10 h 30"/>
                <a:gd name="T24" fmla="*/ 720 w 723"/>
                <a:gd name="T25" fmla="*/ 7 h 30"/>
                <a:gd name="T26" fmla="*/ 718 w 723"/>
                <a:gd name="T27" fmla="*/ 5 h 30"/>
                <a:gd name="T28" fmla="*/ 716 w 723"/>
                <a:gd name="T29" fmla="*/ 4 h 30"/>
                <a:gd name="T30" fmla="*/ 714 w 723"/>
                <a:gd name="T31" fmla="*/ 1 h 30"/>
                <a:gd name="T32" fmla="*/ 710 w 723"/>
                <a:gd name="T33" fmla="*/ 0 h 30"/>
                <a:gd name="T34" fmla="*/ 707 w 723"/>
                <a:gd name="T35" fmla="*/ 0 h 30"/>
                <a:gd name="T36" fmla="*/ 15 w 723"/>
                <a:gd name="T37" fmla="*/ 0 h 30"/>
                <a:gd name="T38" fmla="*/ 12 w 723"/>
                <a:gd name="T39" fmla="*/ 0 h 30"/>
                <a:gd name="T40" fmla="*/ 9 w 723"/>
                <a:gd name="T41" fmla="*/ 1 h 30"/>
                <a:gd name="T42" fmla="*/ 7 w 723"/>
                <a:gd name="T43" fmla="*/ 4 h 30"/>
                <a:gd name="T44" fmla="*/ 5 w 723"/>
                <a:gd name="T45" fmla="*/ 5 h 30"/>
                <a:gd name="T46" fmla="*/ 3 w 723"/>
                <a:gd name="T47" fmla="*/ 7 h 30"/>
                <a:gd name="T48" fmla="*/ 2 w 723"/>
                <a:gd name="T49" fmla="*/ 10 h 30"/>
                <a:gd name="T50" fmla="*/ 0 w 723"/>
                <a:gd name="T51" fmla="*/ 12 h 30"/>
                <a:gd name="T52" fmla="*/ 0 w 723"/>
                <a:gd name="T53" fmla="*/ 15 h 30"/>
                <a:gd name="T54" fmla="*/ 0 w 723"/>
                <a:gd name="T55" fmla="*/ 19 h 30"/>
                <a:gd name="T56" fmla="*/ 2 w 723"/>
                <a:gd name="T57" fmla="*/ 22 h 30"/>
                <a:gd name="T58" fmla="*/ 3 w 723"/>
                <a:gd name="T59" fmla="*/ 24 h 30"/>
                <a:gd name="T60" fmla="*/ 5 w 723"/>
                <a:gd name="T61" fmla="*/ 26 h 30"/>
                <a:gd name="T62" fmla="*/ 7 w 723"/>
                <a:gd name="T63" fmla="*/ 28 h 30"/>
                <a:gd name="T64" fmla="*/ 9 w 723"/>
                <a:gd name="T65" fmla="*/ 29 h 30"/>
                <a:gd name="T66" fmla="*/ 12 w 723"/>
                <a:gd name="T67" fmla="*/ 30 h 30"/>
                <a:gd name="T68" fmla="*/ 15 w 723"/>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3" h="30">
                  <a:moveTo>
                    <a:pt x="15" y="30"/>
                  </a:moveTo>
                  <a:lnTo>
                    <a:pt x="707" y="30"/>
                  </a:lnTo>
                  <a:lnTo>
                    <a:pt x="710" y="30"/>
                  </a:lnTo>
                  <a:lnTo>
                    <a:pt x="714" y="29"/>
                  </a:lnTo>
                  <a:lnTo>
                    <a:pt x="716" y="28"/>
                  </a:lnTo>
                  <a:lnTo>
                    <a:pt x="718" y="26"/>
                  </a:lnTo>
                  <a:lnTo>
                    <a:pt x="720" y="24"/>
                  </a:lnTo>
                  <a:lnTo>
                    <a:pt x="721" y="22"/>
                  </a:lnTo>
                  <a:lnTo>
                    <a:pt x="722" y="19"/>
                  </a:lnTo>
                  <a:lnTo>
                    <a:pt x="723" y="15"/>
                  </a:lnTo>
                  <a:lnTo>
                    <a:pt x="722" y="12"/>
                  </a:lnTo>
                  <a:lnTo>
                    <a:pt x="721" y="10"/>
                  </a:lnTo>
                  <a:lnTo>
                    <a:pt x="720" y="7"/>
                  </a:lnTo>
                  <a:lnTo>
                    <a:pt x="718" y="5"/>
                  </a:lnTo>
                  <a:lnTo>
                    <a:pt x="716" y="4"/>
                  </a:lnTo>
                  <a:lnTo>
                    <a:pt x="714" y="1"/>
                  </a:lnTo>
                  <a:lnTo>
                    <a:pt x="710" y="0"/>
                  </a:lnTo>
                  <a:lnTo>
                    <a:pt x="707" y="0"/>
                  </a:lnTo>
                  <a:lnTo>
                    <a:pt x="15" y="0"/>
                  </a:lnTo>
                  <a:lnTo>
                    <a:pt x="12" y="0"/>
                  </a:lnTo>
                  <a:lnTo>
                    <a:pt x="9" y="1"/>
                  </a:lnTo>
                  <a:lnTo>
                    <a:pt x="7" y="4"/>
                  </a:lnTo>
                  <a:lnTo>
                    <a:pt x="5" y="5"/>
                  </a:lnTo>
                  <a:lnTo>
                    <a:pt x="3" y="7"/>
                  </a:lnTo>
                  <a:lnTo>
                    <a:pt x="2" y="10"/>
                  </a:lnTo>
                  <a:lnTo>
                    <a:pt x="0" y="12"/>
                  </a:lnTo>
                  <a:lnTo>
                    <a:pt x="0" y="15"/>
                  </a:lnTo>
                  <a:lnTo>
                    <a:pt x="0" y="19"/>
                  </a:lnTo>
                  <a:lnTo>
                    <a:pt x="2" y="22"/>
                  </a:lnTo>
                  <a:lnTo>
                    <a:pt x="3" y="24"/>
                  </a:lnTo>
                  <a:lnTo>
                    <a:pt x="5" y="26"/>
                  </a:lnTo>
                  <a:lnTo>
                    <a:pt x="7" y="28"/>
                  </a:lnTo>
                  <a:lnTo>
                    <a:pt x="9" y="29"/>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53" name="Freeform 605">
              <a:extLst>
                <a:ext uri="{FF2B5EF4-FFF2-40B4-BE49-F238E27FC236}">
                  <a16:creationId xmlns:a16="http://schemas.microsoft.com/office/drawing/2014/main" id="{F2424DC5-FB8A-435C-8AFF-11143D91DE5E}"/>
                </a:ext>
              </a:extLst>
            </p:cNvPr>
            <p:cNvSpPr>
              <a:spLocks/>
            </p:cNvSpPr>
            <p:nvPr/>
          </p:nvSpPr>
          <p:spPr bwMode="auto">
            <a:xfrm>
              <a:off x="2054225" y="2638425"/>
              <a:ext cx="228600" cy="9525"/>
            </a:xfrm>
            <a:custGeom>
              <a:avLst/>
              <a:gdLst>
                <a:gd name="T0" fmla="*/ 15 w 723"/>
                <a:gd name="T1" fmla="*/ 30 h 30"/>
                <a:gd name="T2" fmla="*/ 707 w 723"/>
                <a:gd name="T3" fmla="*/ 30 h 30"/>
                <a:gd name="T4" fmla="*/ 710 w 723"/>
                <a:gd name="T5" fmla="*/ 30 h 30"/>
                <a:gd name="T6" fmla="*/ 714 w 723"/>
                <a:gd name="T7" fmla="*/ 29 h 30"/>
                <a:gd name="T8" fmla="*/ 716 w 723"/>
                <a:gd name="T9" fmla="*/ 28 h 30"/>
                <a:gd name="T10" fmla="*/ 718 w 723"/>
                <a:gd name="T11" fmla="*/ 26 h 30"/>
                <a:gd name="T12" fmla="*/ 720 w 723"/>
                <a:gd name="T13" fmla="*/ 24 h 30"/>
                <a:gd name="T14" fmla="*/ 721 w 723"/>
                <a:gd name="T15" fmla="*/ 22 h 30"/>
                <a:gd name="T16" fmla="*/ 722 w 723"/>
                <a:gd name="T17" fmla="*/ 19 h 30"/>
                <a:gd name="T18" fmla="*/ 723 w 723"/>
                <a:gd name="T19" fmla="*/ 15 h 30"/>
                <a:gd name="T20" fmla="*/ 722 w 723"/>
                <a:gd name="T21" fmla="*/ 12 h 30"/>
                <a:gd name="T22" fmla="*/ 721 w 723"/>
                <a:gd name="T23" fmla="*/ 10 h 30"/>
                <a:gd name="T24" fmla="*/ 720 w 723"/>
                <a:gd name="T25" fmla="*/ 7 h 30"/>
                <a:gd name="T26" fmla="*/ 718 w 723"/>
                <a:gd name="T27" fmla="*/ 5 h 30"/>
                <a:gd name="T28" fmla="*/ 716 w 723"/>
                <a:gd name="T29" fmla="*/ 2 h 30"/>
                <a:gd name="T30" fmla="*/ 714 w 723"/>
                <a:gd name="T31" fmla="*/ 1 h 30"/>
                <a:gd name="T32" fmla="*/ 710 w 723"/>
                <a:gd name="T33" fmla="*/ 0 h 30"/>
                <a:gd name="T34" fmla="*/ 707 w 723"/>
                <a:gd name="T35" fmla="*/ 0 h 30"/>
                <a:gd name="T36" fmla="*/ 15 w 723"/>
                <a:gd name="T37" fmla="*/ 0 h 30"/>
                <a:gd name="T38" fmla="*/ 12 w 723"/>
                <a:gd name="T39" fmla="*/ 0 h 30"/>
                <a:gd name="T40" fmla="*/ 9 w 723"/>
                <a:gd name="T41" fmla="*/ 1 h 30"/>
                <a:gd name="T42" fmla="*/ 7 w 723"/>
                <a:gd name="T43" fmla="*/ 2 h 30"/>
                <a:gd name="T44" fmla="*/ 5 w 723"/>
                <a:gd name="T45" fmla="*/ 5 h 30"/>
                <a:gd name="T46" fmla="*/ 3 w 723"/>
                <a:gd name="T47" fmla="*/ 7 h 30"/>
                <a:gd name="T48" fmla="*/ 2 w 723"/>
                <a:gd name="T49" fmla="*/ 10 h 30"/>
                <a:gd name="T50" fmla="*/ 0 w 723"/>
                <a:gd name="T51" fmla="*/ 12 h 30"/>
                <a:gd name="T52" fmla="*/ 0 w 723"/>
                <a:gd name="T53" fmla="*/ 15 h 30"/>
                <a:gd name="T54" fmla="*/ 0 w 723"/>
                <a:gd name="T55" fmla="*/ 19 h 30"/>
                <a:gd name="T56" fmla="*/ 2 w 723"/>
                <a:gd name="T57" fmla="*/ 22 h 30"/>
                <a:gd name="T58" fmla="*/ 3 w 723"/>
                <a:gd name="T59" fmla="*/ 24 h 30"/>
                <a:gd name="T60" fmla="*/ 5 w 723"/>
                <a:gd name="T61" fmla="*/ 26 h 30"/>
                <a:gd name="T62" fmla="*/ 7 w 723"/>
                <a:gd name="T63" fmla="*/ 28 h 30"/>
                <a:gd name="T64" fmla="*/ 9 w 723"/>
                <a:gd name="T65" fmla="*/ 29 h 30"/>
                <a:gd name="T66" fmla="*/ 12 w 723"/>
                <a:gd name="T67" fmla="*/ 30 h 30"/>
                <a:gd name="T68" fmla="*/ 15 w 723"/>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3" h="30">
                  <a:moveTo>
                    <a:pt x="15" y="30"/>
                  </a:moveTo>
                  <a:lnTo>
                    <a:pt x="707" y="30"/>
                  </a:lnTo>
                  <a:lnTo>
                    <a:pt x="710" y="30"/>
                  </a:lnTo>
                  <a:lnTo>
                    <a:pt x="714" y="29"/>
                  </a:lnTo>
                  <a:lnTo>
                    <a:pt x="716" y="28"/>
                  </a:lnTo>
                  <a:lnTo>
                    <a:pt x="718" y="26"/>
                  </a:lnTo>
                  <a:lnTo>
                    <a:pt x="720" y="24"/>
                  </a:lnTo>
                  <a:lnTo>
                    <a:pt x="721" y="22"/>
                  </a:lnTo>
                  <a:lnTo>
                    <a:pt x="722" y="19"/>
                  </a:lnTo>
                  <a:lnTo>
                    <a:pt x="723" y="15"/>
                  </a:lnTo>
                  <a:lnTo>
                    <a:pt x="722" y="12"/>
                  </a:lnTo>
                  <a:lnTo>
                    <a:pt x="721" y="10"/>
                  </a:lnTo>
                  <a:lnTo>
                    <a:pt x="720" y="7"/>
                  </a:lnTo>
                  <a:lnTo>
                    <a:pt x="718" y="5"/>
                  </a:lnTo>
                  <a:lnTo>
                    <a:pt x="716" y="2"/>
                  </a:lnTo>
                  <a:lnTo>
                    <a:pt x="714" y="1"/>
                  </a:lnTo>
                  <a:lnTo>
                    <a:pt x="710" y="0"/>
                  </a:lnTo>
                  <a:lnTo>
                    <a:pt x="707" y="0"/>
                  </a:lnTo>
                  <a:lnTo>
                    <a:pt x="15" y="0"/>
                  </a:lnTo>
                  <a:lnTo>
                    <a:pt x="12" y="0"/>
                  </a:lnTo>
                  <a:lnTo>
                    <a:pt x="9" y="1"/>
                  </a:lnTo>
                  <a:lnTo>
                    <a:pt x="7" y="2"/>
                  </a:lnTo>
                  <a:lnTo>
                    <a:pt x="5" y="5"/>
                  </a:lnTo>
                  <a:lnTo>
                    <a:pt x="3" y="7"/>
                  </a:lnTo>
                  <a:lnTo>
                    <a:pt x="2" y="10"/>
                  </a:lnTo>
                  <a:lnTo>
                    <a:pt x="0" y="12"/>
                  </a:lnTo>
                  <a:lnTo>
                    <a:pt x="0" y="15"/>
                  </a:lnTo>
                  <a:lnTo>
                    <a:pt x="0" y="19"/>
                  </a:lnTo>
                  <a:lnTo>
                    <a:pt x="2" y="22"/>
                  </a:lnTo>
                  <a:lnTo>
                    <a:pt x="3" y="24"/>
                  </a:lnTo>
                  <a:lnTo>
                    <a:pt x="5" y="26"/>
                  </a:lnTo>
                  <a:lnTo>
                    <a:pt x="7" y="28"/>
                  </a:lnTo>
                  <a:lnTo>
                    <a:pt x="9" y="29"/>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54" name="Freeform 606">
              <a:extLst>
                <a:ext uri="{FF2B5EF4-FFF2-40B4-BE49-F238E27FC236}">
                  <a16:creationId xmlns:a16="http://schemas.microsoft.com/office/drawing/2014/main" id="{1DB91019-15C3-477C-8B15-4D36A98B5189}"/>
                </a:ext>
              </a:extLst>
            </p:cNvPr>
            <p:cNvSpPr>
              <a:spLocks/>
            </p:cNvSpPr>
            <p:nvPr/>
          </p:nvSpPr>
          <p:spPr bwMode="auto">
            <a:xfrm>
              <a:off x="2054225" y="2619375"/>
              <a:ext cx="228600" cy="9525"/>
            </a:xfrm>
            <a:custGeom>
              <a:avLst/>
              <a:gdLst>
                <a:gd name="T0" fmla="*/ 15 w 723"/>
                <a:gd name="T1" fmla="*/ 30 h 30"/>
                <a:gd name="T2" fmla="*/ 707 w 723"/>
                <a:gd name="T3" fmla="*/ 30 h 30"/>
                <a:gd name="T4" fmla="*/ 710 w 723"/>
                <a:gd name="T5" fmla="*/ 30 h 30"/>
                <a:gd name="T6" fmla="*/ 714 w 723"/>
                <a:gd name="T7" fmla="*/ 29 h 30"/>
                <a:gd name="T8" fmla="*/ 716 w 723"/>
                <a:gd name="T9" fmla="*/ 28 h 30"/>
                <a:gd name="T10" fmla="*/ 718 w 723"/>
                <a:gd name="T11" fmla="*/ 26 h 30"/>
                <a:gd name="T12" fmla="*/ 720 w 723"/>
                <a:gd name="T13" fmla="*/ 24 h 30"/>
                <a:gd name="T14" fmla="*/ 721 w 723"/>
                <a:gd name="T15" fmla="*/ 21 h 30"/>
                <a:gd name="T16" fmla="*/ 722 w 723"/>
                <a:gd name="T17" fmla="*/ 18 h 30"/>
                <a:gd name="T18" fmla="*/ 723 w 723"/>
                <a:gd name="T19" fmla="*/ 15 h 30"/>
                <a:gd name="T20" fmla="*/ 722 w 723"/>
                <a:gd name="T21" fmla="*/ 12 h 30"/>
                <a:gd name="T22" fmla="*/ 721 w 723"/>
                <a:gd name="T23" fmla="*/ 9 h 30"/>
                <a:gd name="T24" fmla="*/ 720 w 723"/>
                <a:gd name="T25" fmla="*/ 7 h 30"/>
                <a:gd name="T26" fmla="*/ 718 w 723"/>
                <a:gd name="T27" fmla="*/ 4 h 30"/>
                <a:gd name="T28" fmla="*/ 716 w 723"/>
                <a:gd name="T29" fmla="*/ 2 h 30"/>
                <a:gd name="T30" fmla="*/ 714 w 723"/>
                <a:gd name="T31" fmla="*/ 1 h 30"/>
                <a:gd name="T32" fmla="*/ 710 w 723"/>
                <a:gd name="T33" fmla="*/ 0 h 30"/>
                <a:gd name="T34" fmla="*/ 707 w 723"/>
                <a:gd name="T35" fmla="*/ 0 h 30"/>
                <a:gd name="T36" fmla="*/ 15 w 723"/>
                <a:gd name="T37" fmla="*/ 0 h 30"/>
                <a:gd name="T38" fmla="*/ 12 w 723"/>
                <a:gd name="T39" fmla="*/ 0 h 30"/>
                <a:gd name="T40" fmla="*/ 9 w 723"/>
                <a:gd name="T41" fmla="*/ 1 h 30"/>
                <a:gd name="T42" fmla="*/ 7 w 723"/>
                <a:gd name="T43" fmla="*/ 2 h 30"/>
                <a:gd name="T44" fmla="*/ 5 w 723"/>
                <a:gd name="T45" fmla="*/ 4 h 30"/>
                <a:gd name="T46" fmla="*/ 3 w 723"/>
                <a:gd name="T47" fmla="*/ 7 h 30"/>
                <a:gd name="T48" fmla="*/ 2 w 723"/>
                <a:gd name="T49" fmla="*/ 9 h 30"/>
                <a:gd name="T50" fmla="*/ 0 w 723"/>
                <a:gd name="T51" fmla="*/ 12 h 30"/>
                <a:gd name="T52" fmla="*/ 0 w 723"/>
                <a:gd name="T53" fmla="*/ 15 h 30"/>
                <a:gd name="T54" fmla="*/ 0 w 723"/>
                <a:gd name="T55" fmla="*/ 18 h 30"/>
                <a:gd name="T56" fmla="*/ 2 w 723"/>
                <a:gd name="T57" fmla="*/ 21 h 30"/>
                <a:gd name="T58" fmla="*/ 3 w 723"/>
                <a:gd name="T59" fmla="*/ 24 h 30"/>
                <a:gd name="T60" fmla="*/ 5 w 723"/>
                <a:gd name="T61" fmla="*/ 26 h 30"/>
                <a:gd name="T62" fmla="*/ 7 w 723"/>
                <a:gd name="T63" fmla="*/ 28 h 30"/>
                <a:gd name="T64" fmla="*/ 9 w 723"/>
                <a:gd name="T65" fmla="*/ 29 h 30"/>
                <a:gd name="T66" fmla="*/ 12 w 723"/>
                <a:gd name="T67" fmla="*/ 30 h 30"/>
                <a:gd name="T68" fmla="*/ 15 w 723"/>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3" h="30">
                  <a:moveTo>
                    <a:pt x="15" y="30"/>
                  </a:moveTo>
                  <a:lnTo>
                    <a:pt x="707" y="30"/>
                  </a:lnTo>
                  <a:lnTo>
                    <a:pt x="710" y="30"/>
                  </a:lnTo>
                  <a:lnTo>
                    <a:pt x="714" y="29"/>
                  </a:lnTo>
                  <a:lnTo>
                    <a:pt x="716" y="28"/>
                  </a:lnTo>
                  <a:lnTo>
                    <a:pt x="718" y="26"/>
                  </a:lnTo>
                  <a:lnTo>
                    <a:pt x="720" y="24"/>
                  </a:lnTo>
                  <a:lnTo>
                    <a:pt x="721" y="21"/>
                  </a:lnTo>
                  <a:lnTo>
                    <a:pt x="722" y="18"/>
                  </a:lnTo>
                  <a:lnTo>
                    <a:pt x="723" y="15"/>
                  </a:lnTo>
                  <a:lnTo>
                    <a:pt x="722" y="12"/>
                  </a:lnTo>
                  <a:lnTo>
                    <a:pt x="721" y="9"/>
                  </a:lnTo>
                  <a:lnTo>
                    <a:pt x="720" y="7"/>
                  </a:lnTo>
                  <a:lnTo>
                    <a:pt x="718" y="4"/>
                  </a:lnTo>
                  <a:lnTo>
                    <a:pt x="716" y="2"/>
                  </a:lnTo>
                  <a:lnTo>
                    <a:pt x="714" y="1"/>
                  </a:lnTo>
                  <a:lnTo>
                    <a:pt x="710" y="0"/>
                  </a:lnTo>
                  <a:lnTo>
                    <a:pt x="707" y="0"/>
                  </a:lnTo>
                  <a:lnTo>
                    <a:pt x="15" y="0"/>
                  </a:lnTo>
                  <a:lnTo>
                    <a:pt x="12" y="0"/>
                  </a:lnTo>
                  <a:lnTo>
                    <a:pt x="9" y="1"/>
                  </a:lnTo>
                  <a:lnTo>
                    <a:pt x="7" y="2"/>
                  </a:lnTo>
                  <a:lnTo>
                    <a:pt x="5" y="4"/>
                  </a:lnTo>
                  <a:lnTo>
                    <a:pt x="3" y="7"/>
                  </a:lnTo>
                  <a:lnTo>
                    <a:pt x="2" y="9"/>
                  </a:lnTo>
                  <a:lnTo>
                    <a:pt x="0" y="12"/>
                  </a:lnTo>
                  <a:lnTo>
                    <a:pt x="0" y="15"/>
                  </a:lnTo>
                  <a:lnTo>
                    <a:pt x="0" y="18"/>
                  </a:lnTo>
                  <a:lnTo>
                    <a:pt x="2" y="21"/>
                  </a:lnTo>
                  <a:lnTo>
                    <a:pt x="3" y="24"/>
                  </a:lnTo>
                  <a:lnTo>
                    <a:pt x="5" y="26"/>
                  </a:lnTo>
                  <a:lnTo>
                    <a:pt x="7" y="28"/>
                  </a:lnTo>
                  <a:lnTo>
                    <a:pt x="9" y="29"/>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55" name="Freeform 607">
              <a:extLst>
                <a:ext uri="{FF2B5EF4-FFF2-40B4-BE49-F238E27FC236}">
                  <a16:creationId xmlns:a16="http://schemas.microsoft.com/office/drawing/2014/main" id="{FDB98CF1-9BF6-456A-BFDA-6D43A78C5F12}"/>
                </a:ext>
              </a:extLst>
            </p:cNvPr>
            <p:cNvSpPr>
              <a:spLocks/>
            </p:cNvSpPr>
            <p:nvPr/>
          </p:nvSpPr>
          <p:spPr bwMode="auto">
            <a:xfrm>
              <a:off x="2054225" y="2600325"/>
              <a:ext cx="228600" cy="9525"/>
            </a:xfrm>
            <a:custGeom>
              <a:avLst/>
              <a:gdLst>
                <a:gd name="T0" fmla="*/ 15 w 723"/>
                <a:gd name="T1" fmla="*/ 30 h 30"/>
                <a:gd name="T2" fmla="*/ 707 w 723"/>
                <a:gd name="T3" fmla="*/ 30 h 30"/>
                <a:gd name="T4" fmla="*/ 710 w 723"/>
                <a:gd name="T5" fmla="*/ 29 h 30"/>
                <a:gd name="T6" fmla="*/ 714 w 723"/>
                <a:gd name="T7" fmla="*/ 29 h 30"/>
                <a:gd name="T8" fmla="*/ 716 w 723"/>
                <a:gd name="T9" fmla="*/ 27 h 30"/>
                <a:gd name="T10" fmla="*/ 718 w 723"/>
                <a:gd name="T11" fmla="*/ 26 h 30"/>
                <a:gd name="T12" fmla="*/ 720 w 723"/>
                <a:gd name="T13" fmla="*/ 24 h 30"/>
                <a:gd name="T14" fmla="*/ 721 w 723"/>
                <a:gd name="T15" fmla="*/ 21 h 30"/>
                <a:gd name="T16" fmla="*/ 722 w 723"/>
                <a:gd name="T17" fmla="*/ 18 h 30"/>
                <a:gd name="T18" fmla="*/ 723 w 723"/>
                <a:gd name="T19" fmla="*/ 15 h 30"/>
                <a:gd name="T20" fmla="*/ 722 w 723"/>
                <a:gd name="T21" fmla="*/ 12 h 30"/>
                <a:gd name="T22" fmla="*/ 721 w 723"/>
                <a:gd name="T23" fmla="*/ 9 h 30"/>
                <a:gd name="T24" fmla="*/ 720 w 723"/>
                <a:gd name="T25" fmla="*/ 7 h 30"/>
                <a:gd name="T26" fmla="*/ 718 w 723"/>
                <a:gd name="T27" fmla="*/ 4 h 30"/>
                <a:gd name="T28" fmla="*/ 716 w 723"/>
                <a:gd name="T29" fmla="*/ 2 h 30"/>
                <a:gd name="T30" fmla="*/ 714 w 723"/>
                <a:gd name="T31" fmla="*/ 1 h 30"/>
                <a:gd name="T32" fmla="*/ 710 w 723"/>
                <a:gd name="T33" fmla="*/ 0 h 30"/>
                <a:gd name="T34" fmla="*/ 707 w 723"/>
                <a:gd name="T35" fmla="*/ 0 h 30"/>
                <a:gd name="T36" fmla="*/ 15 w 723"/>
                <a:gd name="T37" fmla="*/ 0 h 30"/>
                <a:gd name="T38" fmla="*/ 12 w 723"/>
                <a:gd name="T39" fmla="*/ 0 h 30"/>
                <a:gd name="T40" fmla="*/ 9 w 723"/>
                <a:gd name="T41" fmla="*/ 1 h 30"/>
                <a:gd name="T42" fmla="*/ 7 w 723"/>
                <a:gd name="T43" fmla="*/ 2 h 30"/>
                <a:gd name="T44" fmla="*/ 5 w 723"/>
                <a:gd name="T45" fmla="*/ 4 h 30"/>
                <a:gd name="T46" fmla="*/ 3 w 723"/>
                <a:gd name="T47" fmla="*/ 7 h 30"/>
                <a:gd name="T48" fmla="*/ 2 w 723"/>
                <a:gd name="T49" fmla="*/ 9 h 30"/>
                <a:gd name="T50" fmla="*/ 0 w 723"/>
                <a:gd name="T51" fmla="*/ 12 h 30"/>
                <a:gd name="T52" fmla="*/ 0 w 723"/>
                <a:gd name="T53" fmla="*/ 15 h 30"/>
                <a:gd name="T54" fmla="*/ 0 w 723"/>
                <a:gd name="T55" fmla="*/ 18 h 30"/>
                <a:gd name="T56" fmla="*/ 2 w 723"/>
                <a:gd name="T57" fmla="*/ 21 h 30"/>
                <a:gd name="T58" fmla="*/ 3 w 723"/>
                <a:gd name="T59" fmla="*/ 24 h 30"/>
                <a:gd name="T60" fmla="*/ 5 w 723"/>
                <a:gd name="T61" fmla="*/ 26 h 30"/>
                <a:gd name="T62" fmla="*/ 7 w 723"/>
                <a:gd name="T63" fmla="*/ 27 h 30"/>
                <a:gd name="T64" fmla="*/ 9 w 723"/>
                <a:gd name="T65" fmla="*/ 29 h 30"/>
                <a:gd name="T66" fmla="*/ 12 w 723"/>
                <a:gd name="T67" fmla="*/ 30 h 30"/>
                <a:gd name="T68" fmla="*/ 15 w 723"/>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3" h="30">
                  <a:moveTo>
                    <a:pt x="15" y="30"/>
                  </a:moveTo>
                  <a:lnTo>
                    <a:pt x="707" y="30"/>
                  </a:lnTo>
                  <a:lnTo>
                    <a:pt x="710" y="29"/>
                  </a:lnTo>
                  <a:lnTo>
                    <a:pt x="714" y="29"/>
                  </a:lnTo>
                  <a:lnTo>
                    <a:pt x="716" y="27"/>
                  </a:lnTo>
                  <a:lnTo>
                    <a:pt x="718" y="26"/>
                  </a:lnTo>
                  <a:lnTo>
                    <a:pt x="720" y="24"/>
                  </a:lnTo>
                  <a:lnTo>
                    <a:pt x="721" y="21"/>
                  </a:lnTo>
                  <a:lnTo>
                    <a:pt x="722" y="18"/>
                  </a:lnTo>
                  <a:lnTo>
                    <a:pt x="723" y="15"/>
                  </a:lnTo>
                  <a:lnTo>
                    <a:pt x="722" y="12"/>
                  </a:lnTo>
                  <a:lnTo>
                    <a:pt x="721" y="9"/>
                  </a:lnTo>
                  <a:lnTo>
                    <a:pt x="720" y="7"/>
                  </a:lnTo>
                  <a:lnTo>
                    <a:pt x="718" y="4"/>
                  </a:lnTo>
                  <a:lnTo>
                    <a:pt x="716" y="2"/>
                  </a:lnTo>
                  <a:lnTo>
                    <a:pt x="714" y="1"/>
                  </a:lnTo>
                  <a:lnTo>
                    <a:pt x="710" y="0"/>
                  </a:lnTo>
                  <a:lnTo>
                    <a:pt x="707" y="0"/>
                  </a:lnTo>
                  <a:lnTo>
                    <a:pt x="15" y="0"/>
                  </a:lnTo>
                  <a:lnTo>
                    <a:pt x="12" y="0"/>
                  </a:lnTo>
                  <a:lnTo>
                    <a:pt x="9" y="1"/>
                  </a:lnTo>
                  <a:lnTo>
                    <a:pt x="7" y="2"/>
                  </a:lnTo>
                  <a:lnTo>
                    <a:pt x="5" y="4"/>
                  </a:lnTo>
                  <a:lnTo>
                    <a:pt x="3" y="7"/>
                  </a:lnTo>
                  <a:lnTo>
                    <a:pt x="2" y="9"/>
                  </a:lnTo>
                  <a:lnTo>
                    <a:pt x="0" y="12"/>
                  </a:lnTo>
                  <a:lnTo>
                    <a:pt x="0" y="15"/>
                  </a:lnTo>
                  <a:lnTo>
                    <a:pt x="0" y="18"/>
                  </a:lnTo>
                  <a:lnTo>
                    <a:pt x="2" y="21"/>
                  </a:lnTo>
                  <a:lnTo>
                    <a:pt x="3" y="24"/>
                  </a:lnTo>
                  <a:lnTo>
                    <a:pt x="5" y="26"/>
                  </a:lnTo>
                  <a:lnTo>
                    <a:pt x="7" y="27"/>
                  </a:lnTo>
                  <a:lnTo>
                    <a:pt x="9" y="29"/>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56" name="Freeform 608">
              <a:extLst>
                <a:ext uri="{FF2B5EF4-FFF2-40B4-BE49-F238E27FC236}">
                  <a16:creationId xmlns:a16="http://schemas.microsoft.com/office/drawing/2014/main" id="{846A4F50-A6C3-4753-8BAF-06BAE34275A2}"/>
                </a:ext>
              </a:extLst>
            </p:cNvPr>
            <p:cNvSpPr>
              <a:spLocks/>
            </p:cNvSpPr>
            <p:nvPr/>
          </p:nvSpPr>
          <p:spPr bwMode="auto">
            <a:xfrm>
              <a:off x="2054225" y="2581275"/>
              <a:ext cx="228600" cy="9525"/>
            </a:xfrm>
            <a:custGeom>
              <a:avLst/>
              <a:gdLst>
                <a:gd name="T0" fmla="*/ 15 w 723"/>
                <a:gd name="T1" fmla="*/ 30 h 30"/>
                <a:gd name="T2" fmla="*/ 707 w 723"/>
                <a:gd name="T3" fmla="*/ 30 h 30"/>
                <a:gd name="T4" fmla="*/ 710 w 723"/>
                <a:gd name="T5" fmla="*/ 29 h 30"/>
                <a:gd name="T6" fmla="*/ 714 w 723"/>
                <a:gd name="T7" fmla="*/ 29 h 30"/>
                <a:gd name="T8" fmla="*/ 716 w 723"/>
                <a:gd name="T9" fmla="*/ 27 h 30"/>
                <a:gd name="T10" fmla="*/ 718 w 723"/>
                <a:gd name="T11" fmla="*/ 26 h 30"/>
                <a:gd name="T12" fmla="*/ 720 w 723"/>
                <a:gd name="T13" fmla="*/ 23 h 30"/>
                <a:gd name="T14" fmla="*/ 721 w 723"/>
                <a:gd name="T15" fmla="*/ 20 h 30"/>
                <a:gd name="T16" fmla="*/ 722 w 723"/>
                <a:gd name="T17" fmla="*/ 17 h 30"/>
                <a:gd name="T18" fmla="*/ 723 w 723"/>
                <a:gd name="T19" fmla="*/ 15 h 30"/>
                <a:gd name="T20" fmla="*/ 722 w 723"/>
                <a:gd name="T21" fmla="*/ 12 h 30"/>
                <a:gd name="T22" fmla="*/ 721 w 723"/>
                <a:gd name="T23" fmla="*/ 9 h 30"/>
                <a:gd name="T24" fmla="*/ 720 w 723"/>
                <a:gd name="T25" fmla="*/ 7 h 30"/>
                <a:gd name="T26" fmla="*/ 718 w 723"/>
                <a:gd name="T27" fmla="*/ 4 h 30"/>
                <a:gd name="T28" fmla="*/ 716 w 723"/>
                <a:gd name="T29" fmla="*/ 2 h 30"/>
                <a:gd name="T30" fmla="*/ 714 w 723"/>
                <a:gd name="T31" fmla="*/ 1 h 30"/>
                <a:gd name="T32" fmla="*/ 710 w 723"/>
                <a:gd name="T33" fmla="*/ 0 h 30"/>
                <a:gd name="T34" fmla="*/ 707 w 723"/>
                <a:gd name="T35" fmla="*/ 0 h 30"/>
                <a:gd name="T36" fmla="*/ 15 w 723"/>
                <a:gd name="T37" fmla="*/ 0 h 30"/>
                <a:gd name="T38" fmla="*/ 12 w 723"/>
                <a:gd name="T39" fmla="*/ 0 h 30"/>
                <a:gd name="T40" fmla="*/ 9 w 723"/>
                <a:gd name="T41" fmla="*/ 1 h 30"/>
                <a:gd name="T42" fmla="*/ 7 w 723"/>
                <a:gd name="T43" fmla="*/ 2 h 30"/>
                <a:gd name="T44" fmla="*/ 5 w 723"/>
                <a:gd name="T45" fmla="*/ 4 h 30"/>
                <a:gd name="T46" fmla="*/ 3 w 723"/>
                <a:gd name="T47" fmla="*/ 7 h 30"/>
                <a:gd name="T48" fmla="*/ 2 w 723"/>
                <a:gd name="T49" fmla="*/ 9 h 30"/>
                <a:gd name="T50" fmla="*/ 0 w 723"/>
                <a:gd name="T51" fmla="*/ 12 h 30"/>
                <a:gd name="T52" fmla="*/ 0 w 723"/>
                <a:gd name="T53" fmla="*/ 15 h 30"/>
                <a:gd name="T54" fmla="*/ 0 w 723"/>
                <a:gd name="T55" fmla="*/ 17 h 30"/>
                <a:gd name="T56" fmla="*/ 2 w 723"/>
                <a:gd name="T57" fmla="*/ 20 h 30"/>
                <a:gd name="T58" fmla="*/ 3 w 723"/>
                <a:gd name="T59" fmla="*/ 23 h 30"/>
                <a:gd name="T60" fmla="*/ 5 w 723"/>
                <a:gd name="T61" fmla="*/ 26 h 30"/>
                <a:gd name="T62" fmla="*/ 7 w 723"/>
                <a:gd name="T63" fmla="*/ 27 h 30"/>
                <a:gd name="T64" fmla="*/ 9 w 723"/>
                <a:gd name="T65" fmla="*/ 29 h 30"/>
                <a:gd name="T66" fmla="*/ 12 w 723"/>
                <a:gd name="T67" fmla="*/ 29 h 30"/>
                <a:gd name="T68" fmla="*/ 15 w 723"/>
                <a:gd name="T69" fmla="*/ 30 h 30"/>
                <a:gd name="T70" fmla="*/ 15 w 723"/>
                <a:gd name="T7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3" h="30">
                  <a:moveTo>
                    <a:pt x="15" y="30"/>
                  </a:moveTo>
                  <a:lnTo>
                    <a:pt x="707" y="30"/>
                  </a:lnTo>
                  <a:lnTo>
                    <a:pt x="710" y="29"/>
                  </a:lnTo>
                  <a:lnTo>
                    <a:pt x="714" y="29"/>
                  </a:lnTo>
                  <a:lnTo>
                    <a:pt x="716" y="27"/>
                  </a:lnTo>
                  <a:lnTo>
                    <a:pt x="718" y="26"/>
                  </a:lnTo>
                  <a:lnTo>
                    <a:pt x="720" y="23"/>
                  </a:lnTo>
                  <a:lnTo>
                    <a:pt x="721" y="20"/>
                  </a:lnTo>
                  <a:lnTo>
                    <a:pt x="722" y="17"/>
                  </a:lnTo>
                  <a:lnTo>
                    <a:pt x="723" y="15"/>
                  </a:lnTo>
                  <a:lnTo>
                    <a:pt x="722" y="12"/>
                  </a:lnTo>
                  <a:lnTo>
                    <a:pt x="721" y="9"/>
                  </a:lnTo>
                  <a:lnTo>
                    <a:pt x="720" y="7"/>
                  </a:lnTo>
                  <a:lnTo>
                    <a:pt x="718" y="4"/>
                  </a:lnTo>
                  <a:lnTo>
                    <a:pt x="716" y="2"/>
                  </a:lnTo>
                  <a:lnTo>
                    <a:pt x="714" y="1"/>
                  </a:lnTo>
                  <a:lnTo>
                    <a:pt x="710" y="0"/>
                  </a:lnTo>
                  <a:lnTo>
                    <a:pt x="707" y="0"/>
                  </a:lnTo>
                  <a:lnTo>
                    <a:pt x="15" y="0"/>
                  </a:lnTo>
                  <a:lnTo>
                    <a:pt x="12" y="0"/>
                  </a:lnTo>
                  <a:lnTo>
                    <a:pt x="9" y="1"/>
                  </a:lnTo>
                  <a:lnTo>
                    <a:pt x="7" y="2"/>
                  </a:lnTo>
                  <a:lnTo>
                    <a:pt x="5" y="4"/>
                  </a:lnTo>
                  <a:lnTo>
                    <a:pt x="3" y="7"/>
                  </a:lnTo>
                  <a:lnTo>
                    <a:pt x="2" y="9"/>
                  </a:lnTo>
                  <a:lnTo>
                    <a:pt x="0" y="12"/>
                  </a:lnTo>
                  <a:lnTo>
                    <a:pt x="0" y="15"/>
                  </a:lnTo>
                  <a:lnTo>
                    <a:pt x="0" y="17"/>
                  </a:lnTo>
                  <a:lnTo>
                    <a:pt x="2" y="20"/>
                  </a:lnTo>
                  <a:lnTo>
                    <a:pt x="3" y="23"/>
                  </a:lnTo>
                  <a:lnTo>
                    <a:pt x="5" y="26"/>
                  </a:lnTo>
                  <a:lnTo>
                    <a:pt x="7" y="27"/>
                  </a:lnTo>
                  <a:lnTo>
                    <a:pt x="9" y="29"/>
                  </a:lnTo>
                  <a:lnTo>
                    <a:pt x="12" y="29"/>
                  </a:lnTo>
                  <a:lnTo>
                    <a:pt x="15"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57" name="Freeform 609">
              <a:extLst>
                <a:ext uri="{FF2B5EF4-FFF2-40B4-BE49-F238E27FC236}">
                  <a16:creationId xmlns:a16="http://schemas.microsoft.com/office/drawing/2014/main" id="{B21755BF-61E0-4C52-917E-90A1D0DE1592}"/>
                </a:ext>
              </a:extLst>
            </p:cNvPr>
            <p:cNvSpPr>
              <a:spLocks/>
            </p:cNvSpPr>
            <p:nvPr/>
          </p:nvSpPr>
          <p:spPr bwMode="auto">
            <a:xfrm>
              <a:off x="2025650" y="2676525"/>
              <a:ext cx="285750" cy="104775"/>
            </a:xfrm>
            <a:custGeom>
              <a:avLst/>
              <a:gdLst>
                <a:gd name="T0" fmla="*/ 888 w 903"/>
                <a:gd name="T1" fmla="*/ 0 h 332"/>
                <a:gd name="T2" fmla="*/ 617 w 903"/>
                <a:gd name="T3" fmla="*/ 0 h 332"/>
                <a:gd name="T4" fmla="*/ 614 w 903"/>
                <a:gd name="T5" fmla="*/ 1 h 332"/>
                <a:gd name="T6" fmla="*/ 612 w 903"/>
                <a:gd name="T7" fmla="*/ 1 h 332"/>
                <a:gd name="T8" fmla="*/ 608 w 903"/>
                <a:gd name="T9" fmla="*/ 4 h 332"/>
                <a:gd name="T10" fmla="*/ 606 w 903"/>
                <a:gd name="T11" fmla="*/ 5 h 332"/>
                <a:gd name="T12" fmla="*/ 604 w 903"/>
                <a:gd name="T13" fmla="*/ 8 h 332"/>
                <a:gd name="T14" fmla="*/ 603 w 903"/>
                <a:gd name="T15" fmla="*/ 10 h 332"/>
                <a:gd name="T16" fmla="*/ 602 w 903"/>
                <a:gd name="T17" fmla="*/ 13 h 332"/>
                <a:gd name="T18" fmla="*/ 602 w 903"/>
                <a:gd name="T19" fmla="*/ 15 h 332"/>
                <a:gd name="T20" fmla="*/ 602 w 903"/>
                <a:gd name="T21" fmla="*/ 60 h 332"/>
                <a:gd name="T22" fmla="*/ 301 w 903"/>
                <a:gd name="T23" fmla="*/ 60 h 332"/>
                <a:gd name="T24" fmla="*/ 301 w 903"/>
                <a:gd name="T25" fmla="*/ 15 h 332"/>
                <a:gd name="T26" fmla="*/ 301 w 903"/>
                <a:gd name="T27" fmla="*/ 13 h 332"/>
                <a:gd name="T28" fmla="*/ 300 w 903"/>
                <a:gd name="T29" fmla="*/ 10 h 332"/>
                <a:gd name="T30" fmla="*/ 298 w 903"/>
                <a:gd name="T31" fmla="*/ 8 h 332"/>
                <a:gd name="T32" fmla="*/ 296 w 903"/>
                <a:gd name="T33" fmla="*/ 5 h 332"/>
                <a:gd name="T34" fmla="*/ 294 w 903"/>
                <a:gd name="T35" fmla="*/ 4 h 332"/>
                <a:gd name="T36" fmla="*/ 292 w 903"/>
                <a:gd name="T37" fmla="*/ 1 h 332"/>
                <a:gd name="T38" fmla="*/ 289 w 903"/>
                <a:gd name="T39" fmla="*/ 1 h 332"/>
                <a:gd name="T40" fmla="*/ 286 w 903"/>
                <a:gd name="T41" fmla="*/ 0 h 332"/>
                <a:gd name="T42" fmla="*/ 15 w 903"/>
                <a:gd name="T43" fmla="*/ 0 h 332"/>
                <a:gd name="T44" fmla="*/ 12 w 903"/>
                <a:gd name="T45" fmla="*/ 1 h 332"/>
                <a:gd name="T46" fmla="*/ 9 w 903"/>
                <a:gd name="T47" fmla="*/ 1 h 332"/>
                <a:gd name="T48" fmla="*/ 7 w 903"/>
                <a:gd name="T49" fmla="*/ 4 h 332"/>
                <a:gd name="T50" fmla="*/ 5 w 903"/>
                <a:gd name="T51" fmla="*/ 5 h 332"/>
                <a:gd name="T52" fmla="*/ 2 w 903"/>
                <a:gd name="T53" fmla="*/ 8 h 332"/>
                <a:gd name="T54" fmla="*/ 1 w 903"/>
                <a:gd name="T55" fmla="*/ 10 h 332"/>
                <a:gd name="T56" fmla="*/ 0 w 903"/>
                <a:gd name="T57" fmla="*/ 13 h 332"/>
                <a:gd name="T58" fmla="*/ 0 w 903"/>
                <a:gd name="T59" fmla="*/ 15 h 332"/>
                <a:gd name="T60" fmla="*/ 0 w 903"/>
                <a:gd name="T61" fmla="*/ 317 h 332"/>
                <a:gd name="T62" fmla="*/ 0 w 903"/>
                <a:gd name="T63" fmla="*/ 320 h 332"/>
                <a:gd name="T64" fmla="*/ 1 w 903"/>
                <a:gd name="T65" fmla="*/ 322 h 332"/>
                <a:gd name="T66" fmla="*/ 2 w 903"/>
                <a:gd name="T67" fmla="*/ 325 h 332"/>
                <a:gd name="T68" fmla="*/ 5 w 903"/>
                <a:gd name="T69" fmla="*/ 328 h 332"/>
                <a:gd name="T70" fmla="*/ 7 w 903"/>
                <a:gd name="T71" fmla="*/ 330 h 332"/>
                <a:gd name="T72" fmla="*/ 9 w 903"/>
                <a:gd name="T73" fmla="*/ 331 h 332"/>
                <a:gd name="T74" fmla="*/ 12 w 903"/>
                <a:gd name="T75" fmla="*/ 332 h 332"/>
                <a:gd name="T76" fmla="*/ 15 w 903"/>
                <a:gd name="T77" fmla="*/ 332 h 332"/>
                <a:gd name="T78" fmla="*/ 888 w 903"/>
                <a:gd name="T79" fmla="*/ 332 h 332"/>
                <a:gd name="T80" fmla="*/ 892 w 903"/>
                <a:gd name="T81" fmla="*/ 332 h 332"/>
                <a:gd name="T82" fmla="*/ 894 w 903"/>
                <a:gd name="T83" fmla="*/ 331 h 332"/>
                <a:gd name="T84" fmla="*/ 897 w 903"/>
                <a:gd name="T85" fmla="*/ 330 h 332"/>
                <a:gd name="T86" fmla="*/ 899 w 903"/>
                <a:gd name="T87" fmla="*/ 328 h 332"/>
                <a:gd name="T88" fmla="*/ 900 w 903"/>
                <a:gd name="T89" fmla="*/ 325 h 332"/>
                <a:gd name="T90" fmla="*/ 902 w 903"/>
                <a:gd name="T91" fmla="*/ 322 h 332"/>
                <a:gd name="T92" fmla="*/ 902 w 903"/>
                <a:gd name="T93" fmla="*/ 320 h 332"/>
                <a:gd name="T94" fmla="*/ 903 w 903"/>
                <a:gd name="T95" fmla="*/ 317 h 332"/>
                <a:gd name="T96" fmla="*/ 903 w 903"/>
                <a:gd name="T97" fmla="*/ 15 h 332"/>
                <a:gd name="T98" fmla="*/ 902 w 903"/>
                <a:gd name="T99" fmla="*/ 13 h 332"/>
                <a:gd name="T100" fmla="*/ 902 w 903"/>
                <a:gd name="T101" fmla="*/ 10 h 332"/>
                <a:gd name="T102" fmla="*/ 900 w 903"/>
                <a:gd name="T103" fmla="*/ 8 h 332"/>
                <a:gd name="T104" fmla="*/ 899 w 903"/>
                <a:gd name="T105" fmla="*/ 5 h 332"/>
                <a:gd name="T106" fmla="*/ 897 w 903"/>
                <a:gd name="T107" fmla="*/ 4 h 332"/>
                <a:gd name="T108" fmla="*/ 894 w 903"/>
                <a:gd name="T109" fmla="*/ 1 h 332"/>
                <a:gd name="T110" fmla="*/ 892 w 903"/>
                <a:gd name="T111" fmla="*/ 1 h 332"/>
                <a:gd name="T112" fmla="*/ 888 w 903"/>
                <a:gd name="T113" fmla="*/ 0 h 332"/>
                <a:gd name="T114" fmla="*/ 888 w 903"/>
                <a:gd name="T11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3" h="332">
                  <a:moveTo>
                    <a:pt x="888" y="0"/>
                  </a:moveTo>
                  <a:lnTo>
                    <a:pt x="617" y="0"/>
                  </a:lnTo>
                  <a:lnTo>
                    <a:pt x="614" y="1"/>
                  </a:lnTo>
                  <a:lnTo>
                    <a:pt x="612" y="1"/>
                  </a:lnTo>
                  <a:lnTo>
                    <a:pt x="608" y="4"/>
                  </a:lnTo>
                  <a:lnTo>
                    <a:pt x="606" y="5"/>
                  </a:lnTo>
                  <a:lnTo>
                    <a:pt x="604" y="8"/>
                  </a:lnTo>
                  <a:lnTo>
                    <a:pt x="603" y="10"/>
                  </a:lnTo>
                  <a:lnTo>
                    <a:pt x="602" y="13"/>
                  </a:lnTo>
                  <a:lnTo>
                    <a:pt x="602" y="15"/>
                  </a:lnTo>
                  <a:lnTo>
                    <a:pt x="602" y="60"/>
                  </a:lnTo>
                  <a:lnTo>
                    <a:pt x="301" y="60"/>
                  </a:lnTo>
                  <a:lnTo>
                    <a:pt x="301" y="15"/>
                  </a:lnTo>
                  <a:lnTo>
                    <a:pt x="301" y="13"/>
                  </a:lnTo>
                  <a:lnTo>
                    <a:pt x="300" y="10"/>
                  </a:lnTo>
                  <a:lnTo>
                    <a:pt x="298" y="8"/>
                  </a:lnTo>
                  <a:lnTo>
                    <a:pt x="296" y="5"/>
                  </a:lnTo>
                  <a:lnTo>
                    <a:pt x="294" y="4"/>
                  </a:lnTo>
                  <a:lnTo>
                    <a:pt x="292" y="1"/>
                  </a:lnTo>
                  <a:lnTo>
                    <a:pt x="289" y="1"/>
                  </a:lnTo>
                  <a:lnTo>
                    <a:pt x="286" y="0"/>
                  </a:lnTo>
                  <a:lnTo>
                    <a:pt x="15" y="0"/>
                  </a:lnTo>
                  <a:lnTo>
                    <a:pt x="12" y="1"/>
                  </a:lnTo>
                  <a:lnTo>
                    <a:pt x="9" y="1"/>
                  </a:lnTo>
                  <a:lnTo>
                    <a:pt x="7" y="4"/>
                  </a:lnTo>
                  <a:lnTo>
                    <a:pt x="5" y="5"/>
                  </a:lnTo>
                  <a:lnTo>
                    <a:pt x="2" y="8"/>
                  </a:lnTo>
                  <a:lnTo>
                    <a:pt x="1" y="10"/>
                  </a:lnTo>
                  <a:lnTo>
                    <a:pt x="0" y="13"/>
                  </a:lnTo>
                  <a:lnTo>
                    <a:pt x="0" y="15"/>
                  </a:lnTo>
                  <a:lnTo>
                    <a:pt x="0" y="317"/>
                  </a:lnTo>
                  <a:lnTo>
                    <a:pt x="0" y="320"/>
                  </a:lnTo>
                  <a:lnTo>
                    <a:pt x="1" y="322"/>
                  </a:lnTo>
                  <a:lnTo>
                    <a:pt x="2" y="325"/>
                  </a:lnTo>
                  <a:lnTo>
                    <a:pt x="5" y="328"/>
                  </a:lnTo>
                  <a:lnTo>
                    <a:pt x="7" y="330"/>
                  </a:lnTo>
                  <a:lnTo>
                    <a:pt x="9" y="331"/>
                  </a:lnTo>
                  <a:lnTo>
                    <a:pt x="12" y="332"/>
                  </a:lnTo>
                  <a:lnTo>
                    <a:pt x="15" y="332"/>
                  </a:lnTo>
                  <a:lnTo>
                    <a:pt x="888" y="332"/>
                  </a:lnTo>
                  <a:lnTo>
                    <a:pt x="892" y="332"/>
                  </a:lnTo>
                  <a:lnTo>
                    <a:pt x="894" y="331"/>
                  </a:lnTo>
                  <a:lnTo>
                    <a:pt x="897" y="330"/>
                  </a:lnTo>
                  <a:lnTo>
                    <a:pt x="899" y="328"/>
                  </a:lnTo>
                  <a:lnTo>
                    <a:pt x="900" y="325"/>
                  </a:lnTo>
                  <a:lnTo>
                    <a:pt x="902" y="322"/>
                  </a:lnTo>
                  <a:lnTo>
                    <a:pt x="902" y="320"/>
                  </a:lnTo>
                  <a:lnTo>
                    <a:pt x="903" y="317"/>
                  </a:lnTo>
                  <a:lnTo>
                    <a:pt x="903" y="15"/>
                  </a:lnTo>
                  <a:lnTo>
                    <a:pt x="902" y="13"/>
                  </a:lnTo>
                  <a:lnTo>
                    <a:pt x="902" y="10"/>
                  </a:lnTo>
                  <a:lnTo>
                    <a:pt x="900" y="8"/>
                  </a:lnTo>
                  <a:lnTo>
                    <a:pt x="899" y="5"/>
                  </a:lnTo>
                  <a:lnTo>
                    <a:pt x="897" y="4"/>
                  </a:lnTo>
                  <a:lnTo>
                    <a:pt x="894" y="1"/>
                  </a:lnTo>
                  <a:lnTo>
                    <a:pt x="892" y="1"/>
                  </a:lnTo>
                  <a:lnTo>
                    <a:pt x="888"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58" name="Group 157">
            <a:extLst>
              <a:ext uri="{FF2B5EF4-FFF2-40B4-BE49-F238E27FC236}">
                <a16:creationId xmlns:a16="http://schemas.microsoft.com/office/drawing/2014/main" id="{F857331A-E5DD-4FF2-8480-6F83A62A71DB}"/>
              </a:ext>
            </a:extLst>
          </p:cNvPr>
          <p:cNvGrpSpPr/>
          <p:nvPr/>
        </p:nvGrpSpPr>
        <p:grpSpPr>
          <a:xfrm>
            <a:off x="2201523" y="3624208"/>
            <a:ext cx="82039" cy="98993"/>
            <a:chOff x="3775075" y="1347788"/>
            <a:chExt cx="238125" cy="287338"/>
          </a:xfrm>
          <a:solidFill>
            <a:schemeClr val="bg1"/>
          </a:solidFill>
        </p:grpSpPr>
        <p:sp>
          <p:nvSpPr>
            <p:cNvPr id="159" name="Freeform 695">
              <a:extLst>
                <a:ext uri="{FF2B5EF4-FFF2-40B4-BE49-F238E27FC236}">
                  <a16:creationId xmlns:a16="http://schemas.microsoft.com/office/drawing/2014/main" id="{C7A2DAAD-B6E5-4802-AFB0-0D8371A8BC76}"/>
                </a:ext>
              </a:extLst>
            </p:cNvPr>
            <p:cNvSpPr>
              <a:spLocks/>
            </p:cNvSpPr>
            <p:nvPr/>
          </p:nvSpPr>
          <p:spPr bwMode="auto">
            <a:xfrm>
              <a:off x="3803650" y="1376363"/>
              <a:ext cx="200025" cy="9525"/>
            </a:xfrm>
            <a:custGeom>
              <a:avLst/>
              <a:gdLst>
                <a:gd name="T0" fmla="*/ 15 w 632"/>
                <a:gd name="T1" fmla="*/ 0 h 30"/>
                <a:gd name="T2" fmla="*/ 12 w 632"/>
                <a:gd name="T3" fmla="*/ 0 h 30"/>
                <a:gd name="T4" fmla="*/ 8 w 632"/>
                <a:gd name="T5" fmla="*/ 1 h 30"/>
                <a:gd name="T6" fmla="*/ 6 w 632"/>
                <a:gd name="T7" fmla="*/ 2 h 30"/>
                <a:gd name="T8" fmla="*/ 4 w 632"/>
                <a:gd name="T9" fmla="*/ 5 h 30"/>
                <a:gd name="T10" fmla="*/ 2 w 632"/>
                <a:gd name="T11" fmla="*/ 7 h 30"/>
                <a:gd name="T12" fmla="*/ 1 w 632"/>
                <a:gd name="T13" fmla="*/ 9 h 30"/>
                <a:gd name="T14" fmla="*/ 0 w 632"/>
                <a:gd name="T15" fmla="*/ 12 h 30"/>
                <a:gd name="T16" fmla="*/ 0 w 632"/>
                <a:gd name="T17" fmla="*/ 15 h 30"/>
                <a:gd name="T18" fmla="*/ 0 w 632"/>
                <a:gd name="T19" fmla="*/ 19 h 30"/>
                <a:gd name="T20" fmla="*/ 1 w 632"/>
                <a:gd name="T21" fmla="*/ 21 h 30"/>
                <a:gd name="T22" fmla="*/ 2 w 632"/>
                <a:gd name="T23" fmla="*/ 24 h 30"/>
                <a:gd name="T24" fmla="*/ 4 w 632"/>
                <a:gd name="T25" fmla="*/ 26 h 30"/>
                <a:gd name="T26" fmla="*/ 6 w 632"/>
                <a:gd name="T27" fmla="*/ 27 h 30"/>
                <a:gd name="T28" fmla="*/ 8 w 632"/>
                <a:gd name="T29" fmla="*/ 29 h 30"/>
                <a:gd name="T30" fmla="*/ 12 w 632"/>
                <a:gd name="T31" fmla="*/ 30 h 30"/>
                <a:gd name="T32" fmla="*/ 15 w 632"/>
                <a:gd name="T33" fmla="*/ 30 h 30"/>
                <a:gd name="T34" fmla="*/ 617 w 632"/>
                <a:gd name="T35" fmla="*/ 30 h 30"/>
                <a:gd name="T36" fmla="*/ 620 w 632"/>
                <a:gd name="T37" fmla="*/ 30 h 30"/>
                <a:gd name="T38" fmla="*/ 623 w 632"/>
                <a:gd name="T39" fmla="*/ 29 h 30"/>
                <a:gd name="T40" fmla="*/ 625 w 632"/>
                <a:gd name="T41" fmla="*/ 27 h 30"/>
                <a:gd name="T42" fmla="*/ 627 w 632"/>
                <a:gd name="T43" fmla="*/ 26 h 30"/>
                <a:gd name="T44" fmla="*/ 629 w 632"/>
                <a:gd name="T45" fmla="*/ 24 h 30"/>
                <a:gd name="T46" fmla="*/ 630 w 632"/>
                <a:gd name="T47" fmla="*/ 21 h 30"/>
                <a:gd name="T48" fmla="*/ 632 w 632"/>
                <a:gd name="T49" fmla="*/ 19 h 30"/>
                <a:gd name="T50" fmla="*/ 632 w 632"/>
                <a:gd name="T51" fmla="*/ 15 h 30"/>
                <a:gd name="T52" fmla="*/ 632 w 632"/>
                <a:gd name="T53" fmla="*/ 12 h 30"/>
                <a:gd name="T54" fmla="*/ 630 w 632"/>
                <a:gd name="T55" fmla="*/ 9 h 30"/>
                <a:gd name="T56" fmla="*/ 629 w 632"/>
                <a:gd name="T57" fmla="*/ 7 h 30"/>
                <a:gd name="T58" fmla="*/ 627 w 632"/>
                <a:gd name="T59" fmla="*/ 5 h 30"/>
                <a:gd name="T60" fmla="*/ 625 w 632"/>
                <a:gd name="T61" fmla="*/ 2 h 30"/>
                <a:gd name="T62" fmla="*/ 623 w 632"/>
                <a:gd name="T63" fmla="*/ 1 h 30"/>
                <a:gd name="T64" fmla="*/ 620 w 632"/>
                <a:gd name="T65" fmla="*/ 0 h 30"/>
                <a:gd name="T66" fmla="*/ 617 w 632"/>
                <a:gd name="T67" fmla="*/ 0 h 30"/>
                <a:gd name="T68" fmla="*/ 15 w 632"/>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2" h="30">
                  <a:moveTo>
                    <a:pt x="15" y="0"/>
                  </a:moveTo>
                  <a:lnTo>
                    <a:pt x="12" y="0"/>
                  </a:lnTo>
                  <a:lnTo>
                    <a:pt x="8" y="1"/>
                  </a:lnTo>
                  <a:lnTo>
                    <a:pt x="6" y="2"/>
                  </a:lnTo>
                  <a:lnTo>
                    <a:pt x="4" y="5"/>
                  </a:lnTo>
                  <a:lnTo>
                    <a:pt x="2" y="7"/>
                  </a:lnTo>
                  <a:lnTo>
                    <a:pt x="1" y="9"/>
                  </a:lnTo>
                  <a:lnTo>
                    <a:pt x="0" y="12"/>
                  </a:lnTo>
                  <a:lnTo>
                    <a:pt x="0" y="15"/>
                  </a:lnTo>
                  <a:lnTo>
                    <a:pt x="0" y="19"/>
                  </a:lnTo>
                  <a:lnTo>
                    <a:pt x="1" y="21"/>
                  </a:lnTo>
                  <a:lnTo>
                    <a:pt x="2" y="24"/>
                  </a:lnTo>
                  <a:lnTo>
                    <a:pt x="4" y="26"/>
                  </a:lnTo>
                  <a:lnTo>
                    <a:pt x="6" y="27"/>
                  </a:lnTo>
                  <a:lnTo>
                    <a:pt x="8" y="29"/>
                  </a:lnTo>
                  <a:lnTo>
                    <a:pt x="12" y="30"/>
                  </a:lnTo>
                  <a:lnTo>
                    <a:pt x="15" y="30"/>
                  </a:lnTo>
                  <a:lnTo>
                    <a:pt x="617" y="30"/>
                  </a:lnTo>
                  <a:lnTo>
                    <a:pt x="620" y="30"/>
                  </a:lnTo>
                  <a:lnTo>
                    <a:pt x="623" y="29"/>
                  </a:lnTo>
                  <a:lnTo>
                    <a:pt x="625" y="27"/>
                  </a:lnTo>
                  <a:lnTo>
                    <a:pt x="627" y="26"/>
                  </a:lnTo>
                  <a:lnTo>
                    <a:pt x="629" y="24"/>
                  </a:lnTo>
                  <a:lnTo>
                    <a:pt x="630" y="21"/>
                  </a:lnTo>
                  <a:lnTo>
                    <a:pt x="632" y="19"/>
                  </a:lnTo>
                  <a:lnTo>
                    <a:pt x="632" y="15"/>
                  </a:lnTo>
                  <a:lnTo>
                    <a:pt x="632" y="12"/>
                  </a:lnTo>
                  <a:lnTo>
                    <a:pt x="630" y="9"/>
                  </a:lnTo>
                  <a:lnTo>
                    <a:pt x="629" y="7"/>
                  </a:lnTo>
                  <a:lnTo>
                    <a:pt x="627" y="5"/>
                  </a:lnTo>
                  <a:lnTo>
                    <a:pt x="625" y="2"/>
                  </a:lnTo>
                  <a:lnTo>
                    <a:pt x="623" y="1"/>
                  </a:lnTo>
                  <a:lnTo>
                    <a:pt x="620" y="0"/>
                  </a:lnTo>
                  <a:lnTo>
                    <a:pt x="617"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60" name="Freeform 696">
              <a:extLst>
                <a:ext uri="{FF2B5EF4-FFF2-40B4-BE49-F238E27FC236}">
                  <a16:creationId xmlns:a16="http://schemas.microsoft.com/office/drawing/2014/main" id="{2910AD76-B054-4446-A6A2-E5131AAF6DA1}"/>
                </a:ext>
              </a:extLst>
            </p:cNvPr>
            <p:cNvSpPr>
              <a:spLocks noEditPoints="1"/>
            </p:cNvSpPr>
            <p:nvPr/>
          </p:nvSpPr>
          <p:spPr bwMode="auto">
            <a:xfrm>
              <a:off x="3775075" y="1347788"/>
              <a:ext cx="238125" cy="287338"/>
            </a:xfrm>
            <a:custGeom>
              <a:avLst/>
              <a:gdLst>
                <a:gd name="T0" fmla="*/ 541 w 753"/>
                <a:gd name="T1" fmla="*/ 733 h 903"/>
                <a:gd name="T2" fmla="*/ 539 w 753"/>
                <a:gd name="T3" fmla="*/ 746 h 903"/>
                <a:gd name="T4" fmla="*/ 528 w 753"/>
                <a:gd name="T5" fmla="*/ 752 h 903"/>
                <a:gd name="T6" fmla="*/ 376 w 753"/>
                <a:gd name="T7" fmla="*/ 664 h 903"/>
                <a:gd name="T8" fmla="*/ 226 w 753"/>
                <a:gd name="T9" fmla="*/ 752 h 903"/>
                <a:gd name="T10" fmla="*/ 213 w 753"/>
                <a:gd name="T11" fmla="*/ 746 h 903"/>
                <a:gd name="T12" fmla="*/ 212 w 753"/>
                <a:gd name="T13" fmla="*/ 733 h 903"/>
                <a:gd name="T14" fmla="*/ 138 w 753"/>
                <a:gd name="T15" fmla="*/ 475 h 903"/>
                <a:gd name="T16" fmla="*/ 136 w 753"/>
                <a:gd name="T17" fmla="*/ 461 h 903"/>
                <a:gd name="T18" fmla="*/ 146 w 753"/>
                <a:gd name="T19" fmla="*/ 452 h 903"/>
                <a:gd name="T20" fmla="*/ 362 w 753"/>
                <a:gd name="T21" fmla="*/ 296 h 903"/>
                <a:gd name="T22" fmla="*/ 372 w 753"/>
                <a:gd name="T23" fmla="*/ 287 h 903"/>
                <a:gd name="T24" fmla="*/ 385 w 753"/>
                <a:gd name="T25" fmla="*/ 289 h 903"/>
                <a:gd name="T26" fmla="*/ 447 w 753"/>
                <a:gd name="T27" fmla="*/ 452 h 903"/>
                <a:gd name="T28" fmla="*/ 611 w 753"/>
                <a:gd name="T29" fmla="*/ 454 h 903"/>
                <a:gd name="T30" fmla="*/ 617 w 753"/>
                <a:gd name="T31" fmla="*/ 467 h 903"/>
                <a:gd name="T32" fmla="*/ 611 w 753"/>
                <a:gd name="T33" fmla="*/ 479 h 903"/>
                <a:gd name="T34" fmla="*/ 106 w 753"/>
                <a:gd name="T35" fmla="*/ 180 h 903"/>
                <a:gd name="T36" fmla="*/ 83 w 753"/>
                <a:gd name="T37" fmla="*/ 177 h 903"/>
                <a:gd name="T38" fmla="*/ 63 w 753"/>
                <a:gd name="T39" fmla="*/ 168 h 903"/>
                <a:gd name="T40" fmla="*/ 48 w 753"/>
                <a:gd name="T41" fmla="*/ 153 h 903"/>
                <a:gd name="T42" fmla="*/ 36 w 753"/>
                <a:gd name="T43" fmla="*/ 134 h 903"/>
                <a:gd name="T44" fmla="*/ 31 w 753"/>
                <a:gd name="T45" fmla="*/ 113 h 903"/>
                <a:gd name="T46" fmla="*/ 32 w 753"/>
                <a:gd name="T47" fmla="*/ 90 h 903"/>
                <a:gd name="T48" fmla="*/ 39 w 753"/>
                <a:gd name="T49" fmla="*/ 69 h 903"/>
                <a:gd name="T50" fmla="*/ 52 w 753"/>
                <a:gd name="T51" fmla="*/ 52 h 903"/>
                <a:gd name="T52" fmla="*/ 69 w 753"/>
                <a:gd name="T53" fmla="*/ 39 h 903"/>
                <a:gd name="T54" fmla="*/ 91 w 753"/>
                <a:gd name="T55" fmla="*/ 31 h 903"/>
                <a:gd name="T56" fmla="*/ 738 w 753"/>
                <a:gd name="T57" fmla="*/ 30 h 903"/>
                <a:gd name="T58" fmla="*/ 746 w 753"/>
                <a:gd name="T59" fmla="*/ 27 h 903"/>
                <a:gd name="T60" fmla="*/ 752 w 753"/>
                <a:gd name="T61" fmla="*/ 21 h 903"/>
                <a:gd name="T62" fmla="*/ 753 w 753"/>
                <a:gd name="T63" fmla="*/ 12 h 903"/>
                <a:gd name="T64" fmla="*/ 748 w 753"/>
                <a:gd name="T65" fmla="*/ 5 h 903"/>
                <a:gd name="T66" fmla="*/ 741 w 753"/>
                <a:gd name="T67" fmla="*/ 0 h 903"/>
                <a:gd name="T68" fmla="*/ 95 w 753"/>
                <a:gd name="T69" fmla="*/ 0 h 903"/>
                <a:gd name="T70" fmla="*/ 65 w 753"/>
                <a:gd name="T71" fmla="*/ 8 h 903"/>
                <a:gd name="T72" fmla="*/ 38 w 753"/>
                <a:gd name="T73" fmla="*/ 24 h 903"/>
                <a:gd name="T74" fmla="*/ 18 w 753"/>
                <a:gd name="T75" fmla="*/ 46 h 903"/>
                <a:gd name="T76" fmla="*/ 5 w 753"/>
                <a:gd name="T77" fmla="*/ 74 h 903"/>
                <a:gd name="T78" fmla="*/ 0 w 753"/>
                <a:gd name="T79" fmla="*/ 105 h 903"/>
                <a:gd name="T80" fmla="*/ 2 w 753"/>
                <a:gd name="T81" fmla="*/ 830 h 903"/>
                <a:gd name="T82" fmla="*/ 12 w 753"/>
                <a:gd name="T83" fmla="*/ 855 h 903"/>
                <a:gd name="T84" fmla="*/ 27 w 753"/>
                <a:gd name="T85" fmla="*/ 877 h 903"/>
                <a:gd name="T86" fmla="*/ 48 w 753"/>
                <a:gd name="T87" fmla="*/ 892 h 903"/>
                <a:gd name="T88" fmla="*/ 73 w 753"/>
                <a:gd name="T89" fmla="*/ 901 h 903"/>
                <a:gd name="T90" fmla="*/ 738 w 753"/>
                <a:gd name="T91" fmla="*/ 903 h 903"/>
                <a:gd name="T92" fmla="*/ 746 w 753"/>
                <a:gd name="T93" fmla="*/ 900 h 903"/>
                <a:gd name="T94" fmla="*/ 752 w 753"/>
                <a:gd name="T95" fmla="*/ 894 h 903"/>
                <a:gd name="T96" fmla="*/ 753 w 753"/>
                <a:gd name="T97" fmla="*/ 195 h 903"/>
                <a:gd name="T98" fmla="*/ 750 w 753"/>
                <a:gd name="T99" fmla="*/ 187 h 903"/>
                <a:gd name="T100" fmla="*/ 744 w 753"/>
                <a:gd name="T101" fmla="*/ 181 h 903"/>
                <a:gd name="T102" fmla="*/ 738 w 753"/>
                <a:gd name="T103" fmla="*/ 18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53" h="903">
                  <a:moveTo>
                    <a:pt x="611" y="479"/>
                  </a:moveTo>
                  <a:lnTo>
                    <a:pt x="488" y="572"/>
                  </a:lnTo>
                  <a:lnTo>
                    <a:pt x="541" y="733"/>
                  </a:lnTo>
                  <a:lnTo>
                    <a:pt x="542" y="737"/>
                  </a:lnTo>
                  <a:lnTo>
                    <a:pt x="541" y="741"/>
                  </a:lnTo>
                  <a:lnTo>
                    <a:pt x="539" y="746"/>
                  </a:lnTo>
                  <a:lnTo>
                    <a:pt x="537" y="749"/>
                  </a:lnTo>
                  <a:lnTo>
                    <a:pt x="533" y="751"/>
                  </a:lnTo>
                  <a:lnTo>
                    <a:pt x="528" y="752"/>
                  </a:lnTo>
                  <a:lnTo>
                    <a:pt x="523" y="752"/>
                  </a:lnTo>
                  <a:lnTo>
                    <a:pt x="519" y="750"/>
                  </a:lnTo>
                  <a:lnTo>
                    <a:pt x="376" y="664"/>
                  </a:lnTo>
                  <a:lnTo>
                    <a:pt x="234" y="750"/>
                  </a:lnTo>
                  <a:lnTo>
                    <a:pt x="230" y="752"/>
                  </a:lnTo>
                  <a:lnTo>
                    <a:pt x="226" y="752"/>
                  </a:lnTo>
                  <a:lnTo>
                    <a:pt x="221" y="752"/>
                  </a:lnTo>
                  <a:lnTo>
                    <a:pt x="216" y="749"/>
                  </a:lnTo>
                  <a:lnTo>
                    <a:pt x="213" y="746"/>
                  </a:lnTo>
                  <a:lnTo>
                    <a:pt x="212" y="741"/>
                  </a:lnTo>
                  <a:lnTo>
                    <a:pt x="211" y="737"/>
                  </a:lnTo>
                  <a:lnTo>
                    <a:pt x="212" y="733"/>
                  </a:lnTo>
                  <a:lnTo>
                    <a:pt x="262" y="572"/>
                  </a:lnTo>
                  <a:lnTo>
                    <a:pt x="141" y="479"/>
                  </a:lnTo>
                  <a:lnTo>
                    <a:pt x="138" y="475"/>
                  </a:lnTo>
                  <a:lnTo>
                    <a:pt x="136" y="471"/>
                  </a:lnTo>
                  <a:lnTo>
                    <a:pt x="136" y="466"/>
                  </a:lnTo>
                  <a:lnTo>
                    <a:pt x="136" y="461"/>
                  </a:lnTo>
                  <a:lnTo>
                    <a:pt x="139" y="457"/>
                  </a:lnTo>
                  <a:lnTo>
                    <a:pt x="142" y="454"/>
                  </a:lnTo>
                  <a:lnTo>
                    <a:pt x="146" y="452"/>
                  </a:lnTo>
                  <a:lnTo>
                    <a:pt x="151" y="452"/>
                  </a:lnTo>
                  <a:lnTo>
                    <a:pt x="305" y="452"/>
                  </a:lnTo>
                  <a:lnTo>
                    <a:pt x="362" y="296"/>
                  </a:lnTo>
                  <a:lnTo>
                    <a:pt x="364" y="292"/>
                  </a:lnTo>
                  <a:lnTo>
                    <a:pt x="368" y="289"/>
                  </a:lnTo>
                  <a:lnTo>
                    <a:pt x="372" y="287"/>
                  </a:lnTo>
                  <a:lnTo>
                    <a:pt x="376" y="286"/>
                  </a:lnTo>
                  <a:lnTo>
                    <a:pt x="382" y="287"/>
                  </a:lnTo>
                  <a:lnTo>
                    <a:pt x="385" y="289"/>
                  </a:lnTo>
                  <a:lnTo>
                    <a:pt x="388" y="292"/>
                  </a:lnTo>
                  <a:lnTo>
                    <a:pt x="391" y="296"/>
                  </a:lnTo>
                  <a:lnTo>
                    <a:pt x="447" y="452"/>
                  </a:lnTo>
                  <a:lnTo>
                    <a:pt x="602" y="452"/>
                  </a:lnTo>
                  <a:lnTo>
                    <a:pt x="607" y="452"/>
                  </a:lnTo>
                  <a:lnTo>
                    <a:pt x="611" y="454"/>
                  </a:lnTo>
                  <a:lnTo>
                    <a:pt x="614" y="457"/>
                  </a:lnTo>
                  <a:lnTo>
                    <a:pt x="616" y="461"/>
                  </a:lnTo>
                  <a:lnTo>
                    <a:pt x="617" y="467"/>
                  </a:lnTo>
                  <a:lnTo>
                    <a:pt x="616" y="471"/>
                  </a:lnTo>
                  <a:lnTo>
                    <a:pt x="614" y="475"/>
                  </a:lnTo>
                  <a:lnTo>
                    <a:pt x="611" y="479"/>
                  </a:lnTo>
                  <a:lnTo>
                    <a:pt x="611" y="479"/>
                  </a:lnTo>
                  <a:close/>
                  <a:moveTo>
                    <a:pt x="738" y="180"/>
                  </a:moveTo>
                  <a:lnTo>
                    <a:pt x="106" y="180"/>
                  </a:lnTo>
                  <a:lnTo>
                    <a:pt x="98" y="180"/>
                  </a:lnTo>
                  <a:lnTo>
                    <a:pt x="91" y="179"/>
                  </a:lnTo>
                  <a:lnTo>
                    <a:pt x="83" y="177"/>
                  </a:lnTo>
                  <a:lnTo>
                    <a:pt x="76" y="174"/>
                  </a:lnTo>
                  <a:lnTo>
                    <a:pt x="69" y="171"/>
                  </a:lnTo>
                  <a:lnTo>
                    <a:pt x="63" y="168"/>
                  </a:lnTo>
                  <a:lnTo>
                    <a:pt x="58" y="163"/>
                  </a:lnTo>
                  <a:lnTo>
                    <a:pt x="52" y="158"/>
                  </a:lnTo>
                  <a:lnTo>
                    <a:pt x="48" y="153"/>
                  </a:lnTo>
                  <a:lnTo>
                    <a:pt x="44" y="147"/>
                  </a:lnTo>
                  <a:lnTo>
                    <a:pt x="39" y="141"/>
                  </a:lnTo>
                  <a:lnTo>
                    <a:pt x="36" y="134"/>
                  </a:lnTo>
                  <a:lnTo>
                    <a:pt x="34" y="128"/>
                  </a:lnTo>
                  <a:lnTo>
                    <a:pt x="32" y="120"/>
                  </a:lnTo>
                  <a:lnTo>
                    <a:pt x="31" y="113"/>
                  </a:lnTo>
                  <a:lnTo>
                    <a:pt x="31" y="105"/>
                  </a:lnTo>
                  <a:lnTo>
                    <a:pt x="31" y="98"/>
                  </a:lnTo>
                  <a:lnTo>
                    <a:pt x="32" y="90"/>
                  </a:lnTo>
                  <a:lnTo>
                    <a:pt x="34" y="83"/>
                  </a:lnTo>
                  <a:lnTo>
                    <a:pt x="36" y="76"/>
                  </a:lnTo>
                  <a:lnTo>
                    <a:pt x="39" y="69"/>
                  </a:lnTo>
                  <a:lnTo>
                    <a:pt x="44" y="64"/>
                  </a:lnTo>
                  <a:lnTo>
                    <a:pt x="48" y="57"/>
                  </a:lnTo>
                  <a:lnTo>
                    <a:pt x="52" y="52"/>
                  </a:lnTo>
                  <a:lnTo>
                    <a:pt x="58" y="47"/>
                  </a:lnTo>
                  <a:lnTo>
                    <a:pt x="63" y="43"/>
                  </a:lnTo>
                  <a:lnTo>
                    <a:pt x="69" y="39"/>
                  </a:lnTo>
                  <a:lnTo>
                    <a:pt x="76" y="36"/>
                  </a:lnTo>
                  <a:lnTo>
                    <a:pt x="83" y="33"/>
                  </a:lnTo>
                  <a:lnTo>
                    <a:pt x="91" y="31"/>
                  </a:lnTo>
                  <a:lnTo>
                    <a:pt x="98" y="30"/>
                  </a:lnTo>
                  <a:lnTo>
                    <a:pt x="106" y="30"/>
                  </a:lnTo>
                  <a:lnTo>
                    <a:pt x="738" y="30"/>
                  </a:lnTo>
                  <a:lnTo>
                    <a:pt x="741" y="29"/>
                  </a:lnTo>
                  <a:lnTo>
                    <a:pt x="744" y="29"/>
                  </a:lnTo>
                  <a:lnTo>
                    <a:pt x="746" y="27"/>
                  </a:lnTo>
                  <a:lnTo>
                    <a:pt x="748" y="26"/>
                  </a:lnTo>
                  <a:lnTo>
                    <a:pt x="750" y="23"/>
                  </a:lnTo>
                  <a:lnTo>
                    <a:pt x="752" y="21"/>
                  </a:lnTo>
                  <a:lnTo>
                    <a:pt x="753" y="17"/>
                  </a:lnTo>
                  <a:lnTo>
                    <a:pt x="753" y="15"/>
                  </a:lnTo>
                  <a:lnTo>
                    <a:pt x="753" y="12"/>
                  </a:lnTo>
                  <a:lnTo>
                    <a:pt x="752" y="9"/>
                  </a:lnTo>
                  <a:lnTo>
                    <a:pt x="750" y="7"/>
                  </a:lnTo>
                  <a:lnTo>
                    <a:pt x="748" y="5"/>
                  </a:lnTo>
                  <a:lnTo>
                    <a:pt x="746" y="2"/>
                  </a:lnTo>
                  <a:lnTo>
                    <a:pt x="744" y="1"/>
                  </a:lnTo>
                  <a:lnTo>
                    <a:pt x="741" y="0"/>
                  </a:lnTo>
                  <a:lnTo>
                    <a:pt x="738" y="0"/>
                  </a:lnTo>
                  <a:lnTo>
                    <a:pt x="106" y="0"/>
                  </a:lnTo>
                  <a:lnTo>
                    <a:pt x="95" y="0"/>
                  </a:lnTo>
                  <a:lnTo>
                    <a:pt x="84" y="2"/>
                  </a:lnTo>
                  <a:lnTo>
                    <a:pt x="75" y="5"/>
                  </a:lnTo>
                  <a:lnTo>
                    <a:pt x="65" y="8"/>
                  </a:lnTo>
                  <a:lnTo>
                    <a:pt x="55" y="12"/>
                  </a:lnTo>
                  <a:lnTo>
                    <a:pt x="47" y="17"/>
                  </a:lnTo>
                  <a:lnTo>
                    <a:pt x="38" y="24"/>
                  </a:lnTo>
                  <a:lnTo>
                    <a:pt x="31" y="30"/>
                  </a:lnTo>
                  <a:lnTo>
                    <a:pt x="24" y="38"/>
                  </a:lnTo>
                  <a:lnTo>
                    <a:pt x="18" y="46"/>
                  </a:lnTo>
                  <a:lnTo>
                    <a:pt x="13" y="55"/>
                  </a:lnTo>
                  <a:lnTo>
                    <a:pt x="8" y="65"/>
                  </a:lnTo>
                  <a:lnTo>
                    <a:pt x="5" y="74"/>
                  </a:lnTo>
                  <a:lnTo>
                    <a:pt x="2" y="84"/>
                  </a:lnTo>
                  <a:lnTo>
                    <a:pt x="1" y="95"/>
                  </a:lnTo>
                  <a:lnTo>
                    <a:pt x="0" y="105"/>
                  </a:lnTo>
                  <a:lnTo>
                    <a:pt x="0" y="812"/>
                  </a:lnTo>
                  <a:lnTo>
                    <a:pt x="1" y="821"/>
                  </a:lnTo>
                  <a:lnTo>
                    <a:pt x="2" y="830"/>
                  </a:lnTo>
                  <a:lnTo>
                    <a:pt x="4" y="839"/>
                  </a:lnTo>
                  <a:lnTo>
                    <a:pt x="7" y="848"/>
                  </a:lnTo>
                  <a:lnTo>
                    <a:pt x="12" y="855"/>
                  </a:lnTo>
                  <a:lnTo>
                    <a:pt x="16" y="863"/>
                  </a:lnTo>
                  <a:lnTo>
                    <a:pt x="21" y="870"/>
                  </a:lnTo>
                  <a:lnTo>
                    <a:pt x="27" y="877"/>
                  </a:lnTo>
                  <a:lnTo>
                    <a:pt x="33" y="882"/>
                  </a:lnTo>
                  <a:lnTo>
                    <a:pt x="40" y="887"/>
                  </a:lnTo>
                  <a:lnTo>
                    <a:pt x="48" y="892"/>
                  </a:lnTo>
                  <a:lnTo>
                    <a:pt x="55" y="896"/>
                  </a:lnTo>
                  <a:lnTo>
                    <a:pt x="64" y="899"/>
                  </a:lnTo>
                  <a:lnTo>
                    <a:pt x="73" y="901"/>
                  </a:lnTo>
                  <a:lnTo>
                    <a:pt x="82" y="902"/>
                  </a:lnTo>
                  <a:lnTo>
                    <a:pt x="91" y="903"/>
                  </a:lnTo>
                  <a:lnTo>
                    <a:pt x="738" y="903"/>
                  </a:lnTo>
                  <a:lnTo>
                    <a:pt x="741" y="902"/>
                  </a:lnTo>
                  <a:lnTo>
                    <a:pt x="744" y="902"/>
                  </a:lnTo>
                  <a:lnTo>
                    <a:pt x="746" y="900"/>
                  </a:lnTo>
                  <a:lnTo>
                    <a:pt x="748" y="899"/>
                  </a:lnTo>
                  <a:lnTo>
                    <a:pt x="750" y="896"/>
                  </a:lnTo>
                  <a:lnTo>
                    <a:pt x="752" y="894"/>
                  </a:lnTo>
                  <a:lnTo>
                    <a:pt x="753" y="890"/>
                  </a:lnTo>
                  <a:lnTo>
                    <a:pt x="753" y="888"/>
                  </a:lnTo>
                  <a:lnTo>
                    <a:pt x="753" y="195"/>
                  </a:lnTo>
                  <a:lnTo>
                    <a:pt x="753" y="192"/>
                  </a:lnTo>
                  <a:lnTo>
                    <a:pt x="752" y="190"/>
                  </a:lnTo>
                  <a:lnTo>
                    <a:pt x="750" y="187"/>
                  </a:lnTo>
                  <a:lnTo>
                    <a:pt x="748" y="185"/>
                  </a:lnTo>
                  <a:lnTo>
                    <a:pt x="746" y="183"/>
                  </a:lnTo>
                  <a:lnTo>
                    <a:pt x="744" y="181"/>
                  </a:lnTo>
                  <a:lnTo>
                    <a:pt x="741" y="180"/>
                  </a:lnTo>
                  <a:lnTo>
                    <a:pt x="738" y="180"/>
                  </a:lnTo>
                  <a:lnTo>
                    <a:pt x="73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61" name="Group 160">
            <a:extLst>
              <a:ext uri="{FF2B5EF4-FFF2-40B4-BE49-F238E27FC236}">
                <a16:creationId xmlns:a16="http://schemas.microsoft.com/office/drawing/2014/main" id="{A719ADBA-5A8A-4702-9E9C-10B7690682B8}"/>
              </a:ext>
            </a:extLst>
          </p:cNvPr>
          <p:cNvGrpSpPr/>
          <p:nvPr/>
        </p:nvGrpSpPr>
        <p:grpSpPr>
          <a:xfrm>
            <a:off x="1271983" y="2524851"/>
            <a:ext cx="84934" cy="85406"/>
            <a:chOff x="2025650" y="1920875"/>
            <a:chExt cx="285751" cy="287338"/>
          </a:xfrm>
          <a:solidFill>
            <a:schemeClr val="bg1"/>
          </a:solidFill>
        </p:grpSpPr>
        <p:sp>
          <p:nvSpPr>
            <p:cNvPr id="162" name="Freeform 703">
              <a:extLst>
                <a:ext uri="{FF2B5EF4-FFF2-40B4-BE49-F238E27FC236}">
                  <a16:creationId xmlns:a16="http://schemas.microsoft.com/office/drawing/2014/main" id="{31D984AC-254A-44AE-A5C4-89EE8E6CEF6B}"/>
                </a:ext>
              </a:extLst>
            </p:cNvPr>
            <p:cNvSpPr>
              <a:spLocks noEditPoints="1"/>
            </p:cNvSpPr>
            <p:nvPr/>
          </p:nvSpPr>
          <p:spPr bwMode="auto">
            <a:xfrm>
              <a:off x="2025650" y="1920875"/>
              <a:ext cx="222250" cy="287338"/>
            </a:xfrm>
            <a:custGeom>
              <a:avLst/>
              <a:gdLst>
                <a:gd name="T0" fmla="*/ 123 w 702"/>
                <a:gd name="T1" fmla="*/ 144 h 904"/>
                <a:gd name="T2" fmla="*/ 125 w 702"/>
                <a:gd name="T3" fmla="*/ 125 h 904"/>
                <a:gd name="T4" fmla="*/ 532 w 702"/>
                <a:gd name="T5" fmla="*/ 122 h 904"/>
                <a:gd name="T6" fmla="*/ 542 w 702"/>
                <a:gd name="T7" fmla="*/ 139 h 904"/>
                <a:gd name="T8" fmla="*/ 527 w 702"/>
                <a:gd name="T9" fmla="*/ 151 h 904"/>
                <a:gd name="T10" fmla="*/ 424 w 702"/>
                <a:gd name="T11" fmla="*/ 294 h 904"/>
                <a:gd name="T12" fmla="*/ 426 w 702"/>
                <a:gd name="T13" fmla="*/ 276 h 904"/>
                <a:gd name="T14" fmla="*/ 532 w 702"/>
                <a:gd name="T15" fmla="*/ 272 h 904"/>
                <a:gd name="T16" fmla="*/ 542 w 702"/>
                <a:gd name="T17" fmla="*/ 289 h 904"/>
                <a:gd name="T18" fmla="*/ 527 w 702"/>
                <a:gd name="T19" fmla="*/ 301 h 904"/>
                <a:gd name="T20" fmla="*/ 394 w 702"/>
                <a:gd name="T21" fmla="*/ 354 h 904"/>
                <a:gd name="T22" fmla="*/ 396 w 702"/>
                <a:gd name="T23" fmla="*/ 336 h 904"/>
                <a:gd name="T24" fmla="*/ 532 w 702"/>
                <a:gd name="T25" fmla="*/ 333 h 904"/>
                <a:gd name="T26" fmla="*/ 542 w 702"/>
                <a:gd name="T27" fmla="*/ 349 h 904"/>
                <a:gd name="T28" fmla="*/ 527 w 702"/>
                <a:gd name="T29" fmla="*/ 362 h 904"/>
                <a:gd name="T30" fmla="*/ 394 w 702"/>
                <a:gd name="T31" fmla="*/ 416 h 904"/>
                <a:gd name="T32" fmla="*/ 396 w 702"/>
                <a:gd name="T33" fmla="*/ 396 h 904"/>
                <a:gd name="T34" fmla="*/ 532 w 702"/>
                <a:gd name="T35" fmla="*/ 393 h 904"/>
                <a:gd name="T36" fmla="*/ 542 w 702"/>
                <a:gd name="T37" fmla="*/ 410 h 904"/>
                <a:gd name="T38" fmla="*/ 527 w 702"/>
                <a:gd name="T39" fmla="*/ 422 h 904"/>
                <a:gd name="T40" fmla="*/ 394 w 702"/>
                <a:gd name="T41" fmla="*/ 476 h 904"/>
                <a:gd name="T42" fmla="*/ 396 w 702"/>
                <a:gd name="T43" fmla="*/ 456 h 904"/>
                <a:gd name="T44" fmla="*/ 532 w 702"/>
                <a:gd name="T45" fmla="*/ 453 h 904"/>
                <a:gd name="T46" fmla="*/ 542 w 702"/>
                <a:gd name="T47" fmla="*/ 470 h 904"/>
                <a:gd name="T48" fmla="*/ 527 w 702"/>
                <a:gd name="T49" fmla="*/ 482 h 904"/>
                <a:gd name="T50" fmla="*/ 125 w 702"/>
                <a:gd name="T51" fmla="*/ 538 h 904"/>
                <a:gd name="T52" fmla="*/ 123 w 702"/>
                <a:gd name="T53" fmla="*/ 519 h 904"/>
                <a:gd name="T54" fmla="*/ 530 w 702"/>
                <a:gd name="T55" fmla="*/ 512 h 904"/>
                <a:gd name="T56" fmla="*/ 542 w 702"/>
                <a:gd name="T57" fmla="*/ 527 h 904"/>
                <a:gd name="T58" fmla="*/ 530 w 702"/>
                <a:gd name="T59" fmla="*/ 542 h 904"/>
                <a:gd name="T60" fmla="*/ 125 w 702"/>
                <a:gd name="T61" fmla="*/ 598 h 904"/>
                <a:gd name="T62" fmla="*/ 123 w 702"/>
                <a:gd name="T63" fmla="*/ 579 h 904"/>
                <a:gd name="T64" fmla="*/ 530 w 702"/>
                <a:gd name="T65" fmla="*/ 572 h 904"/>
                <a:gd name="T66" fmla="*/ 542 w 702"/>
                <a:gd name="T67" fmla="*/ 587 h 904"/>
                <a:gd name="T68" fmla="*/ 530 w 702"/>
                <a:gd name="T69" fmla="*/ 602 h 904"/>
                <a:gd name="T70" fmla="*/ 125 w 702"/>
                <a:gd name="T71" fmla="*/ 658 h 904"/>
                <a:gd name="T72" fmla="*/ 123 w 702"/>
                <a:gd name="T73" fmla="*/ 639 h 904"/>
                <a:gd name="T74" fmla="*/ 530 w 702"/>
                <a:gd name="T75" fmla="*/ 633 h 904"/>
                <a:gd name="T76" fmla="*/ 542 w 702"/>
                <a:gd name="T77" fmla="*/ 647 h 904"/>
                <a:gd name="T78" fmla="*/ 530 w 702"/>
                <a:gd name="T79" fmla="*/ 662 h 904"/>
                <a:gd name="T80" fmla="*/ 125 w 702"/>
                <a:gd name="T81" fmla="*/ 718 h 904"/>
                <a:gd name="T82" fmla="*/ 123 w 702"/>
                <a:gd name="T83" fmla="*/ 700 h 904"/>
                <a:gd name="T84" fmla="*/ 530 w 702"/>
                <a:gd name="T85" fmla="*/ 693 h 904"/>
                <a:gd name="T86" fmla="*/ 542 w 702"/>
                <a:gd name="T87" fmla="*/ 707 h 904"/>
                <a:gd name="T88" fmla="*/ 530 w 702"/>
                <a:gd name="T89" fmla="*/ 722 h 904"/>
                <a:gd name="T90" fmla="*/ 127 w 702"/>
                <a:gd name="T91" fmla="*/ 214 h 904"/>
                <a:gd name="T92" fmla="*/ 354 w 702"/>
                <a:gd name="T93" fmla="*/ 214 h 904"/>
                <a:gd name="T94" fmla="*/ 361 w 702"/>
                <a:gd name="T95" fmla="*/ 470 h 904"/>
                <a:gd name="T96" fmla="*/ 346 w 702"/>
                <a:gd name="T97" fmla="*/ 482 h 904"/>
                <a:gd name="T98" fmla="*/ 122 w 702"/>
                <a:gd name="T99" fmla="*/ 472 h 904"/>
                <a:gd name="T100" fmla="*/ 15 w 702"/>
                <a:gd name="T101" fmla="*/ 0 h 904"/>
                <a:gd name="T102" fmla="*/ 0 w 702"/>
                <a:gd name="T103" fmla="*/ 12 h 904"/>
                <a:gd name="T104" fmla="*/ 14 w 702"/>
                <a:gd name="T105" fmla="*/ 836 h 904"/>
                <a:gd name="T106" fmla="*/ 79 w 702"/>
                <a:gd name="T107" fmla="*/ 894 h 904"/>
                <a:gd name="T108" fmla="*/ 681 w 702"/>
                <a:gd name="T109" fmla="*/ 882 h 904"/>
                <a:gd name="T110" fmla="*/ 650 w 702"/>
                <a:gd name="T111" fmla="*/ 805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2" h="904">
                  <a:moveTo>
                    <a:pt x="527" y="151"/>
                  </a:moveTo>
                  <a:lnTo>
                    <a:pt x="135" y="151"/>
                  </a:lnTo>
                  <a:lnTo>
                    <a:pt x="132" y="151"/>
                  </a:lnTo>
                  <a:lnTo>
                    <a:pt x="130" y="150"/>
                  </a:lnTo>
                  <a:lnTo>
                    <a:pt x="127" y="148"/>
                  </a:lnTo>
                  <a:lnTo>
                    <a:pt x="125" y="146"/>
                  </a:lnTo>
                  <a:lnTo>
                    <a:pt x="123" y="144"/>
                  </a:lnTo>
                  <a:lnTo>
                    <a:pt x="122" y="142"/>
                  </a:lnTo>
                  <a:lnTo>
                    <a:pt x="120" y="139"/>
                  </a:lnTo>
                  <a:lnTo>
                    <a:pt x="120" y="136"/>
                  </a:lnTo>
                  <a:lnTo>
                    <a:pt x="120" y="132"/>
                  </a:lnTo>
                  <a:lnTo>
                    <a:pt x="122" y="130"/>
                  </a:lnTo>
                  <a:lnTo>
                    <a:pt x="123" y="127"/>
                  </a:lnTo>
                  <a:lnTo>
                    <a:pt x="125" y="125"/>
                  </a:lnTo>
                  <a:lnTo>
                    <a:pt x="127" y="123"/>
                  </a:lnTo>
                  <a:lnTo>
                    <a:pt x="129" y="122"/>
                  </a:lnTo>
                  <a:lnTo>
                    <a:pt x="132" y="121"/>
                  </a:lnTo>
                  <a:lnTo>
                    <a:pt x="135" y="121"/>
                  </a:lnTo>
                  <a:lnTo>
                    <a:pt x="527" y="121"/>
                  </a:lnTo>
                  <a:lnTo>
                    <a:pt x="530" y="121"/>
                  </a:lnTo>
                  <a:lnTo>
                    <a:pt x="532" y="122"/>
                  </a:lnTo>
                  <a:lnTo>
                    <a:pt x="536" y="123"/>
                  </a:lnTo>
                  <a:lnTo>
                    <a:pt x="538" y="125"/>
                  </a:lnTo>
                  <a:lnTo>
                    <a:pt x="539" y="127"/>
                  </a:lnTo>
                  <a:lnTo>
                    <a:pt x="541" y="130"/>
                  </a:lnTo>
                  <a:lnTo>
                    <a:pt x="542" y="132"/>
                  </a:lnTo>
                  <a:lnTo>
                    <a:pt x="542" y="136"/>
                  </a:lnTo>
                  <a:lnTo>
                    <a:pt x="542" y="139"/>
                  </a:lnTo>
                  <a:lnTo>
                    <a:pt x="541" y="142"/>
                  </a:lnTo>
                  <a:lnTo>
                    <a:pt x="539" y="144"/>
                  </a:lnTo>
                  <a:lnTo>
                    <a:pt x="538" y="146"/>
                  </a:lnTo>
                  <a:lnTo>
                    <a:pt x="536" y="148"/>
                  </a:lnTo>
                  <a:lnTo>
                    <a:pt x="532" y="150"/>
                  </a:lnTo>
                  <a:lnTo>
                    <a:pt x="530" y="151"/>
                  </a:lnTo>
                  <a:lnTo>
                    <a:pt x="527" y="151"/>
                  </a:lnTo>
                  <a:close/>
                  <a:moveTo>
                    <a:pt x="527" y="301"/>
                  </a:moveTo>
                  <a:lnTo>
                    <a:pt x="437" y="301"/>
                  </a:lnTo>
                  <a:lnTo>
                    <a:pt x="434" y="301"/>
                  </a:lnTo>
                  <a:lnTo>
                    <a:pt x="430" y="300"/>
                  </a:lnTo>
                  <a:lnTo>
                    <a:pt x="428" y="299"/>
                  </a:lnTo>
                  <a:lnTo>
                    <a:pt x="426" y="296"/>
                  </a:lnTo>
                  <a:lnTo>
                    <a:pt x="424" y="294"/>
                  </a:lnTo>
                  <a:lnTo>
                    <a:pt x="423" y="292"/>
                  </a:lnTo>
                  <a:lnTo>
                    <a:pt x="422" y="289"/>
                  </a:lnTo>
                  <a:lnTo>
                    <a:pt x="422" y="286"/>
                  </a:lnTo>
                  <a:lnTo>
                    <a:pt x="422" y="284"/>
                  </a:lnTo>
                  <a:lnTo>
                    <a:pt x="423" y="280"/>
                  </a:lnTo>
                  <a:lnTo>
                    <a:pt x="424" y="278"/>
                  </a:lnTo>
                  <a:lnTo>
                    <a:pt x="426" y="276"/>
                  </a:lnTo>
                  <a:lnTo>
                    <a:pt x="428" y="274"/>
                  </a:lnTo>
                  <a:lnTo>
                    <a:pt x="430" y="273"/>
                  </a:lnTo>
                  <a:lnTo>
                    <a:pt x="434" y="272"/>
                  </a:lnTo>
                  <a:lnTo>
                    <a:pt x="437" y="271"/>
                  </a:lnTo>
                  <a:lnTo>
                    <a:pt x="527" y="271"/>
                  </a:lnTo>
                  <a:lnTo>
                    <a:pt x="530" y="272"/>
                  </a:lnTo>
                  <a:lnTo>
                    <a:pt x="532" y="272"/>
                  </a:lnTo>
                  <a:lnTo>
                    <a:pt x="536" y="274"/>
                  </a:lnTo>
                  <a:lnTo>
                    <a:pt x="538" y="276"/>
                  </a:lnTo>
                  <a:lnTo>
                    <a:pt x="539" y="278"/>
                  </a:lnTo>
                  <a:lnTo>
                    <a:pt x="541" y="280"/>
                  </a:lnTo>
                  <a:lnTo>
                    <a:pt x="542" y="284"/>
                  </a:lnTo>
                  <a:lnTo>
                    <a:pt x="542" y="286"/>
                  </a:lnTo>
                  <a:lnTo>
                    <a:pt x="542" y="289"/>
                  </a:lnTo>
                  <a:lnTo>
                    <a:pt x="541" y="292"/>
                  </a:lnTo>
                  <a:lnTo>
                    <a:pt x="539" y="294"/>
                  </a:lnTo>
                  <a:lnTo>
                    <a:pt x="538" y="296"/>
                  </a:lnTo>
                  <a:lnTo>
                    <a:pt x="536" y="299"/>
                  </a:lnTo>
                  <a:lnTo>
                    <a:pt x="532" y="300"/>
                  </a:lnTo>
                  <a:lnTo>
                    <a:pt x="530" y="301"/>
                  </a:lnTo>
                  <a:lnTo>
                    <a:pt x="527" y="301"/>
                  </a:lnTo>
                  <a:close/>
                  <a:moveTo>
                    <a:pt x="527" y="362"/>
                  </a:moveTo>
                  <a:lnTo>
                    <a:pt x="407" y="362"/>
                  </a:lnTo>
                  <a:lnTo>
                    <a:pt x="404" y="361"/>
                  </a:lnTo>
                  <a:lnTo>
                    <a:pt x="400" y="361"/>
                  </a:lnTo>
                  <a:lnTo>
                    <a:pt x="398" y="359"/>
                  </a:lnTo>
                  <a:lnTo>
                    <a:pt x="396" y="357"/>
                  </a:lnTo>
                  <a:lnTo>
                    <a:pt x="394" y="354"/>
                  </a:lnTo>
                  <a:lnTo>
                    <a:pt x="393" y="352"/>
                  </a:lnTo>
                  <a:lnTo>
                    <a:pt x="392" y="349"/>
                  </a:lnTo>
                  <a:lnTo>
                    <a:pt x="392" y="347"/>
                  </a:lnTo>
                  <a:lnTo>
                    <a:pt x="392" y="344"/>
                  </a:lnTo>
                  <a:lnTo>
                    <a:pt x="393" y="340"/>
                  </a:lnTo>
                  <a:lnTo>
                    <a:pt x="394" y="338"/>
                  </a:lnTo>
                  <a:lnTo>
                    <a:pt x="396" y="336"/>
                  </a:lnTo>
                  <a:lnTo>
                    <a:pt x="398" y="334"/>
                  </a:lnTo>
                  <a:lnTo>
                    <a:pt x="400" y="333"/>
                  </a:lnTo>
                  <a:lnTo>
                    <a:pt x="404" y="332"/>
                  </a:lnTo>
                  <a:lnTo>
                    <a:pt x="407" y="332"/>
                  </a:lnTo>
                  <a:lnTo>
                    <a:pt x="527" y="332"/>
                  </a:lnTo>
                  <a:lnTo>
                    <a:pt x="530" y="332"/>
                  </a:lnTo>
                  <a:lnTo>
                    <a:pt x="532" y="333"/>
                  </a:lnTo>
                  <a:lnTo>
                    <a:pt x="536" y="334"/>
                  </a:lnTo>
                  <a:lnTo>
                    <a:pt x="538" y="336"/>
                  </a:lnTo>
                  <a:lnTo>
                    <a:pt x="539" y="338"/>
                  </a:lnTo>
                  <a:lnTo>
                    <a:pt x="541" y="340"/>
                  </a:lnTo>
                  <a:lnTo>
                    <a:pt x="542" y="344"/>
                  </a:lnTo>
                  <a:lnTo>
                    <a:pt x="542" y="347"/>
                  </a:lnTo>
                  <a:lnTo>
                    <a:pt x="542" y="349"/>
                  </a:lnTo>
                  <a:lnTo>
                    <a:pt x="541" y="352"/>
                  </a:lnTo>
                  <a:lnTo>
                    <a:pt x="539" y="354"/>
                  </a:lnTo>
                  <a:lnTo>
                    <a:pt x="538" y="357"/>
                  </a:lnTo>
                  <a:lnTo>
                    <a:pt x="536" y="359"/>
                  </a:lnTo>
                  <a:lnTo>
                    <a:pt x="532" y="361"/>
                  </a:lnTo>
                  <a:lnTo>
                    <a:pt x="530" y="361"/>
                  </a:lnTo>
                  <a:lnTo>
                    <a:pt x="527" y="362"/>
                  </a:lnTo>
                  <a:close/>
                  <a:moveTo>
                    <a:pt x="527" y="422"/>
                  </a:moveTo>
                  <a:lnTo>
                    <a:pt x="407" y="422"/>
                  </a:lnTo>
                  <a:lnTo>
                    <a:pt x="404" y="421"/>
                  </a:lnTo>
                  <a:lnTo>
                    <a:pt x="400" y="421"/>
                  </a:lnTo>
                  <a:lnTo>
                    <a:pt x="398" y="419"/>
                  </a:lnTo>
                  <a:lnTo>
                    <a:pt x="396" y="418"/>
                  </a:lnTo>
                  <a:lnTo>
                    <a:pt x="394" y="416"/>
                  </a:lnTo>
                  <a:lnTo>
                    <a:pt x="393" y="412"/>
                  </a:lnTo>
                  <a:lnTo>
                    <a:pt x="392" y="410"/>
                  </a:lnTo>
                  <a:lnTo>
                    <a:pt x="392" y="407"/>
                  </a:lnTo>
                  <a:lnTo>
                    <a:pt x="392" y="404"/>
                  </a:lnTo>
                  <a:lnTo>
                    <a:pt x="393" y="401"/>
                  </a:lnTo>
                  <a:lnTo>
                    <a:pt x="394" y="398"/>
                  </a:lnTo>
                  <a:lnTo>
                    <a:pt x="396" y="396"/>
                  </a:lnTo>
                  <a:lnTo>
                    <a:pt x="398" y="394"/>
                  </a:lnTo>
                  <a:lnTo>
                    <a:pt x="400" y="393"/>
                  </a:lnTo>
                  <a:lnTo>
                    <a:pt x="404" y="392"/>
                  </a:lnTo>
                  <a:lnTo>
                    <a:pt x="407" y="392"/>
                  </a:lnTo>
                  <a:lnTo>
                    <a:pt x="527" y="392"/>
                  </a:lnTo>
                  <a:lnTo>
                    <a:pt x="530" y="392"/>
                  </a:lnTo>
                  <a:lnTo>
                    <a:pt x="532" y="393"/>
                  </a:lnTo>
                  <a:lnTo>
                    <a:pt x="536" y="394"/>
                  </a:lnTo>
                  <a:lnTo>
                    <a:pt x="538" y="396"/>
                  </a:lnTo>
                  <a:lnTo>
                    <a:pt x="539" y="398"/>
                  </a:lnTo>
                  <a:lnTo>
                    <a:pt x="541" y="401"/>
                  </a:lnTo>
                  <a:lnTo>
                    <a:pt x="542" y="404"/>
                  </a:lnTo>
                  <a:lnTo>
                    <a:pt x="542" y="407"/>
                  </a:lnTo>
                  <a:lnTo>
                    <a:pt x="542" y="410"/>
                  </a:lnTo>
                  <a:lnTo>
                    <a:pt x="541" y="412"/>
                  </a:lnTo>
                  <a:lnTo>
                    <a:pt x="539" y="416"/>
                  </a:lnTo>
                  <a:lnTo>
                    <a:pt x="538" y="418"/>
                  </a:lnTo>
                  <a:lnTo>
                    <a:pt x="536" y="419"/>
                  </a:lnTo>
                  <a:lnTo>
                    <a:pt x="532" y="421"/>
                  </a:lnTo>
                  <a:lnTo>
                    <a:pt x="530" y="421"/>
                  </a:lnTo>
                  <a:lnTo>
                    <a:pt x="527" y="422"/>
                  </a:lnTo>
                  <a:close/>
                  <a:moveTo>
                    <a:pt x="527" y="482"/>
                  </a:moveTo>
                  <a:lnTo>
                    <a:pt x="407" y="482"/>
                  </a:lnTo>
                  <a:lnTo>
                    <a:pt x="404" y="482"/>
                  </a:lnTo>
                  <a:lnTo>
                    <a:pt x="400" y="481"/>
                  </a:lnTo>
                  <a:lnTo>
                    <a:pt x="398" y="479"/>
                  </a:lnTo>
                  <a:lnTo>
                    <a:pt x="396" y="478"/>
                  </a:lnTo>
                  <a:lnTo>
                    <a:pt x="394" y="476"/>
                  </a:lnTo>
                  <a:lnTo>
                    <a:pt x="393" y="472"/>
                  </a:lnTo>
                  <a:lnTo>
                    <a:pt x="392" y="470"/>
                  </a:lnTo>
                  <a:lnTo>
                    <a:pt x="392" y="467"/>
                  </a:lnTo>
                  <a:lnTo>
                    <a:pt x="392" y="464"/>
                  </a:lnTo>
                  <a:lnTo>
                    <a:pt x="393" y="461"/>
                  </a:lnTo>
                  <a:lnTo>
                    <a:pt x="394" y="458"/>
                  </a:lnTo>
                  <a:lnTo>
                    <a:pt x="396" y="456"/>
                  </a:lnTo>
                  <a:lnTo>
                    <a:pt x="398" y="454"/>
                  </a:lnTo>
                  <a:lnTo>
                    <a:pt x="400" y="453"/>
                  </a:lnTo>
                  <a:lnTo>
                    <a:pt x="404" y="452"/>
                  </a:lnTo>
                  <a:lnTo>
                    <a:pt x="407" y="452"/>
                  </a:lnTo>
                  <a:lnTo>
                    <a:pt x="527" y="452"/>
                  </a:lnTo>
                  <a:lnTo>
                    <a:pt x="530" y="452"/>
                  </a:lnTo>
                  <a:lnTo>
                    <a:pt x="532" y="453"/>
                  </a:lnTo>
                  <a:lnTo>
                    <a:pt x="536" y="454"/>
                  </a:lnTo>
                  <a:lnTo>
                    <a:pt x="538" y="456"/>
                  </a:lnTo>
                  <a:lnTo>
                    <a:pt x="539" y="458"/>
                  </a:lnTo>
                  <a:lnTo>
                    <a:pt x="541" y="461"/>
                  </a:lnTo>
                  <a:lnTo>
                    <a:pt x="542" y="464"/>
                  </a:lnTo>
                  <a:lnTo>
                    <a:pt x="542" y="467"/>
                  </a:lnTo>
                  <a:lnTo>
                    <a:pt x="542" y="470"/>
                  </a:lnTo>
                  <a:lnTo>
                    <a:pt x="541" y="472"/>
                  </a:lnTo>
                  <a:lnTo>
                    <a:pt x="539" y="476"/>
                  </a:lnTo>
                  <a:lnTo>
                    <a:pt x="538" y="478"/>
                  </a:lnTo>
                  <a:lnTo>
                    <a:pt x="536" y="479"/>
                  </a:lnTo>
                  <a:lnTo>
                    <a:pt x="532" y="481"/>
                  </a:lnTo>
                  <a:lnTo>
                    <a:pt x="530" y="482"/>
                  </a:lnTo>
                  <a:lnTo>
                    <a:pt x="527" y="482"/>
                  </a:lnTo>
                  <a:lnTo>
                    <a:pt x="527" y="482"/>
                  </a:lnTo>
                  <a:close/>
                  <a:moveTo>
                    <a:pt x="527" y="542"/>
                  </a:moveTo>
                  <a:lnTo>
                    <a:pt x="135" y="542"/>
                  </a:lnTo>
                  <a:lnTo>
                    <a:pt x="132" y="542"/>
                  </a:lnTo>
                  <a:lnTo>
                    <a:pt x="130" y="541"/>
                  </a:lnTo>
                  <a:lnTo>
                    <a:pt x="127" y="540"/>
                  </a:lnTo>
                  <a:lnTo>
                    <a:pt x="125" y="538"/>
                  </a:lnTo>
                  <a:lnTo>
                    <a:pt x="123" y="536"/>
                  </a:lnTo>
                  <a:lnTo>
                    <a:pt x="122" y="532"/>
                  </a:lnTo>
                  <a:lnTo>
                    <a:pt x="120" y="530"/>
                  </a:lnTo>
                  <a:lnTo>
                    <a:pt x="120" y="527"/>
                  </a:lnTo>
                  <a:lnTo>
                    <a:pt x="120" y="524"/>
                  </a:lnTo>
                  <a:lnTo>
                    <a:pt x="122" y="522"/>
                  </a:lnTo>
                  <a:lnTo>
                    <a:pt x="123" y="519"/>
                  </a:lnTo>
                  <a:lnTo>
                    <a:pt x="125" y="516"/>
                  </a:lnTo>
                  <a:lnTo>
                    <a:pt x="127" y="514"/>
                  </a:lnTo>
                  <a:lnTo>
                    <a:pt x="129" y="513"/>
                  </a:lnTo>
                  <a:lnTo>
                    <a:pt x="132" y="512"/>
                  </a:lnTo>
                  <a:lnTo>
                    <a:pt x="135" y="512"/>
                  </a:lnTo>
                  <a:lnTo>
                    <a:pt x="527" y="512"/>
                  </a:lnTo>
                  <a:lnTo>
                    <a:pt x="530" y="512"/>
                  </a:lnTo>
                  <a:lnTo>
                    <a:pt x="532" y="513"/>
                  </a:lnTo>
                  <a:lnTo>
                    <a:pt x="536" y="514"/>
                  </a:lnTo>
                  <a:lnTo>
                    <a:pt x="538" y="516"/>
                  </a:lnTo>
                  <a:lnTo>
                    <a:pt x="539" y="519"/>
                  </a:lnTo>
                  <a:lnTo>
                    <a:pt x="541" y="522"/>
                  </a:lnTo>
                  <a:lnTo>
                    <a:pt x="542" y="524"/>
                  </a:lnTo>
                  <a:lnTo>
                    <a:pt x="542" y="527"/>
                  </a:lnTo>
                  <a:lnTo>
                    <a:pt x="542" y="530"/>
                  </a:lnTo>
                  <a:lnTo>
                    <a:pt x="541" y="532"/>
                  </a:lnTo>
                  <a:lnTo>
                    <a:pt x="539" y="536"/>
                  </a:lnTo>
                  <a:lnTo>
                    <a:pt x="538" y="538"/>
                  </a:lnTo>
                  <a:lnTo>
                    <a:pt x="536" y="540"/>
                  </a:lnTo>
                  <a:lnTo>
                    <a:pt x="532" y="541"/>
                  </a:lnTo>
                  <a:lnTo>
                    <a:pt x="530" y="542"/>
                  </a:lnTo>
                  <a:lnTo>
                    <a:pt x="527" y="542"/>
                  </a:lnTo>
                  <a:close/>
                  <a:moveTo>
                    <a:pt x="527" y="602"/>
                  </a:moveTo>
                  <a:lnTo>
                    <a:pt x="135" y="602"/>
                  </a:lnTo>
                  <a:lnTo>
                    <a:pt x="132" y="602"/>
                  </a:lnTo>
                  <a:lnTo>
                    <a:pt x="130" y="601"/>
                  </a:lnTo>
                  <a:lnTo>
                    <a:pt x="127" y="600"/>
                  </a:lnTo>
                  <a:lnTo>
                    <a:pt x="125" y="598"/>
                  </a:lnTo>
                  <a:lnTo>
                    <a:pt x="123" y="596"/>
                  </a:lnTo>
                  <a:lnTo>
                    <a:pt x="122" y="594"/>
                  </a:lnTo>
                  <a:lnTo>
                    <a:pt x="120" y="590"/>
                  </a:lnTo>
                  <a:lnTo>
                    <a:pt x="120" y="587"/>
                  </a:lnTo>
                  <a:lnTo>
                    <a:pt x="120" y="584"/>
                  </a:lnTo>
                  <a:lnTo>
                    <a:pt x="122" y="582"/>
                  </a:lnTo>
                  <a:lnTo>
                    <a:pt x="123" y="579"/>
                  </a:lnTo>
                  <a:lnTo>
                    <a:pt x="125" y="576"/>
                  </a:lnTo>
                  <a:lnTo>
                    <a:pt x="127" y="575"/>
                  </a:lnTo>
                  <a:lnTo>
                    <a:pt x="129" y="573"/>
                  </a:lnTo>
                  <a:lnTo>
                    <a:pt x="132" y="572"/>
                  </a:lnTo>
                  <a:lnTo>
                    <a:pt x="135" y="572"/>
                  </a:lnTo>
                  <a:lnTo>
                    <a:pt x="527" y="572"/>
                  </a:lnTo>
                  <a:lnTo>
                    <a:pt x="530" y="572"/>
                  </a:lnTo>
                  <a:lnTo>
                    <a:pt x="532" y="573"/>
                  </a:lnTo>
                  <a:lnTo>
                    <a:pt x="536" y="575"/>
                  </a:lnTo>
                  <a:lnTo>
                    <a:pt x="538" y="576"/>
                  </a:lnTo>
                  <a:lnTo>
                    <a:pt x="539" y="579"/>
                  </a:lnTo>
                  <a:lnTo>
                    <a:pt x="541" y="582"/>
                  </a:lnTo>
                  <a:lnTo>
                    <a:pt x="542" y="584"/>
                  </a:lnTo>
                  <a:lnTo>
                    <a:pt x="542" y="587"/>
                  </a:lnTo>
                  <a:lnTo>
                    <a:pt x="542" y="590"/>
                  </a:lnTo>
                  <a:lnTo>
                    <a:pt x="541" y="594"/>
                  </a:lnTo>
                  <a:lnTo>
                    <a:pt x="539" y="596"/>
                  </a:lnTo>
                  <a:lnTo>
                    <a:pt x="538" y="598"/>
                  </a:lnTo>
                  <a:lnTo>
                    <a:pt x="536" y="600"/>
                  </a:lnTo>
                  <a:lnTo>
                    <a:pt x="532" y="601"/>
                  </a:lnTo>
                  <a:lnTo>
                    <a:pt x="530" y="602"/>
                  </a:lnTo>
                  <a:lnTo>
                    <a:pt x="527" y="602"/>
                  </a:lnTo>
                  <a:close/>
                  <a:moveTo>
                    <a:pt x="527" y="662"/>
                  </a:moveTo>
                  <a:lnTo>
                    <a:pt x="135" y="662"/>
                  </a:lnTo>
                  <a:lnTo>
                    <a:pt x="132" y="662"/>
                  </a:lnTo>
                  <a:lnTo>
                    <a:pt x="130" y="661"/>
                  </a:lnTo>
                  <a:lnTo>
                    <a:pt x="127" y="660"/>
                  </a:lnTo>
                  <a:lnTo>
                    <a:pt x="125" y="658"/>
                  </a:lnTo>
                  <a:lnTo>
                    <a:pt x="123" y="656"/>
                  </a:lnTo>
                  <a:lnTo>
                    <a:pt x="122" y="654"/>
                  </a:lnTo>
                  <a:lnTo>
                    <a:pt x="120" y="650"/>
                  </a:lnTo>
                  <a:lnTo>
                    <a:pt x="120" y="647"/>
                  </a:lnTo>
                  <a:lnTo>
                    <a:pt x="120" y="644"/>
                  </a:lnTo>
                  <a:lnTo>
                    <a:pt x="122" y="642"/>
                  </a:lnTo>
                  <a:lnTo>
                    <a:pt x="123" y="639"/>
                  </a:lnTo>
                  <a:lnTo>
                    <a:pt x="125" y="637"/>
                  </a:lnTo>
                  <a:lnTo>
                    <a:pt x="127" y="635"/>
                  </a:lnTo>
                  <a:lnTo>
                    <a:pt x="129" y="633"/>
                  </a:lnTo>
                  <a:lnTo>
                    <a:pt x="132" y="633"/>
                  </a:lnTo>
                  <a:lnTo>
                    <a:pt x="135" y="632"/>
                  </a:lnTo>
                  <a:lnTo>
                    <a:pt x="527" y="632"/>
                  </a:lnTo>
                  <a:lnTo>
                    <a:pt x="530" y="633"/>
                  </a:lnTo>
                  <a:lnTo>
                    <a:pt x="532" y="633"/>
                  </a:lnTo>
                  <a:lnTo>
                    <a:pt x="536" y="635"/>
                  </a:lnTo>
                  <a:lnTo>
                    <a:pt x="538" y="637"/>
                  </a:lnTo>
                  <a:lnTo>
                    <a:pt x="539" y="639"/>
                  </a:lnTo>
                  <a:lnTo>
                    <a:pt x="541" y="642"/>
                  </a:lnTo>
                  <a:lnTo>
                    <a:pt x="542" y="644"/>
                  </a:lnTo>
                  <a:lnTo>
                    <a:pt x="542" y="647"/>
                  </a:lnTo>
                  <a:lnTo>
                    <a:pt x="542" y="650"/>
                  </a:lnTo>
                  <a:lnTo>
                    <a:pt x="541" y="654"/>
                  </a:lnTo>
                  <a:lnTo>
                    <a:pt x="539" y="656"/>
                  </a:lnTo>
                  <a:lnTo>
                    <a:pt x="538" y="658"/>
                  </a:lnTo>
                  <a:lnTo>
                    <a:pt x="536" y="660"/>
                  </a:lnTo>
                  <a:lnTo>
                    <a:pt x="532" y="661"/>
                  </a:lnTo>
                  <a:lnTo>
                    <a:pt x="530" y="662"/>
                  </a:lnTo>
                  <a:lnTo>
                    <a:pt x="527" y="662"/>
                  </a:lnTo>
                  <a:close/>
                  <a:moveTo>
                    <a:pt x="527" y="722"/>
                  </a:moveTo>
                  <a:lnTo>
                    <a:pt x="135" y="722"/>
                  </a:lnTo>
                  <a:lnTo>
                    <a:pt x="132" y="722"/>
                  </a:lnTo>
                  <a:lnTo>
                    <a:pt x="130" y="721"/>
                  </a:lnTo>
                  <a:lnTo>
                    <a:pt x="127" y="720"/>
                  </a:lnTo>
                  <a:lnTo>
                    <a:pt x="125" y="718"/>
                  </a:lnTo>
                  <a:lnTo>
                    <a:pt x="123" y="716"/>
                  </a:lnTo>
                  <a:lnTo>
                    <a:pt x="122" y="714"/>
                  </a:lnTo>
                  <a:lnTo>
                    <a:pt x="120" y="711"/>
                  </a:lnTo>
                  <a:lnTo>
                    <a:pt x="120" y="707"/>
                  </a:lnTo>
                  <a:lnTo>
                    <a:pt x="120" y="705"/>
                  </a:lnTo>
                  <a:lnTo>
                    <a:pt x="122" y="702"/>
                  </a:lnTo>
                  <a:lnTo>
                    <a:pt x="123" y="700"/>
                  </a:lnTo>
                  <a:lnTo>
                    <a:pt x="125" y="698"/>
                  </a:lnTo>
                  <a:lnTo>
                    <a:pt x="127" y="696"/>
                  </a:lnTo>
                  <a:lnTo>
                    <a:pt x="129" y="694"/>
                  </a:lnTo>
                  <a:lnTo>
                    <a:pt x="132" y="693"/>
                  </a:lnTo>
                  <a:lnTo>
                    <a:pt x="135" y="692"/>
                  </a:lnTo>
                  <a:lnTo>
                    <a:pt x="527" y="692"/>
                  </a:lnTo>
                  <a:lnTo>
                    <a:pt x="530" y="693"/>
                  </a:lnTo>
                  <a:lnTo>
                    <a:pt x="532" y="694"/>
                  </a:lnTo>
                  <a:lnTo>
                    <a:pt x="536" y="696"/>
                  </a:lnTo>
                  <a:lnTo>
                    <a:pt x="538" y="698"/>
                  </a:lnTo>
                  <a:lnTo>
                    <a:pt x="539" y="700"/>
                  </a:lnTo>
                  <a:lnTo>
                    <a:pt x="541" y="702"/>
                  </a:lnTo>
                  <a:lnTo>
                    <a:pt x="542" y="705"/>
                  </a:lnTo>
                  <a:lnTo>
                    <a:pt x="542" y="707"/>
                  </a:lnTo>
                  <a:lnTo>
                    <a:pt x="542" y="711"/>
                  </a:lnTo>
                  <a:lnTo>
                    <a:pt x="541" y="714"/>
                  </a:lnTo>
                  <a:lnTo>
                    <a:pt x="539" y="716"/>
                  </a:lnTo>
                  <a:lnTo>
                    <a:pt x="538" y="718"/>
                  </a:lnTo>
                  <a:lnTo>
                    <a:pt x="536" y="720"/>
                  </a:lnTo>
                  <a:lnTo>
                    <a:pt x="532" y="721"/>
                  </a:lnTo>
                  <a:lnTo>
                    <a:pt x="530" y="722"/>
                  </a:lnTo>
                  <a:lnTo>
                    <a:pt x="527" y="722"/>
                  </a:lnTo>
                  <a:close/>
                  <a:moveTo>
                    <a:pt x="120" y="226"/>
                  </a:moveTo>
                  <a:lnTo>
                    <a:pt x="120" y="222"/>
                  </a:lnTo>
                  <a:lnTo>
                    <a:pt x="122" y="220"/>
                  </a:lnTo>
                  <a:lnTo>
                    <a:pt x="123" y="217"/>
                  </a:lnTo>
                  <a:lnTo>
                    <a:pt x="125" y="215"/>
                  </a:lnTo>
                  <a:lnTo>
                    <a:pt x="127" y="214"/>
                  </a:lnTo>
                  <a:lnTo>
                    <a:pt x="129" y="212"/>
                  </a:lnTo>
                  <a:lnTo>
                    <a:pt x="132" y="212"/>
                  </a:lnTo>
                  <a:lnTo>
                    <a:pt x="135" y="211"/>
                  </a:lnTo>
                  <a:lnTo>
                    <a:pt x="346" y="211"/>
                  </a:lnTo>
                  <a:lnTo>
                    <a:pt x="349" y="212"/>
                  </a:lnTo>
                  <a:lnTo>
                    <a:pt x="352" y="212"/>
                  </a:lnTo>
                  <a:lnTo>
                    <a:pt x="354" y="214"/>
                  </a:lnTo>
                  <a:lnTo>
                    <a:pt x="356" y="215"/>
                  </a:lnTo>
                  <a:lnTo>
                    <a:pt x="359" y="217"/>
                  </a:lnTo>
                  <a:lnTo>
                    <a:pt x="360" y="220"/>
                  </a:lnTo>
                  <a:lnTo>
                    <a:pt x="361" y="222"/>
                  </a:lnTo>
                  <a:lnTo>
                    <a:pt x="361" y="226"/>
                  </a:lnTo>
                  <a:lnTo>
                    <a:pt x="361" y="467"/>
                  </a:lnTo>
                  <a:lnTo>
                    <a:pt x="361" y="470"/>
                  </a:lnTo>
                  <a:lnTo>
                    <a:pt x="360" y="472"/>
                  </a:lnTo>
                  <a:lnTo>
                    <a:pt x="359" y="476"/>
                  </a:lnTo>
                  <a:lnTo>
                    <a:pt x="356" y="478"/>
                  </a:lnTo>
                  <a:lnTo>
                    <a:pt x="354" y="479"/>
                  </a:lnTo>
                  <a:lnTo>
                    <a:pt x="352" y="481"/>
                  </a:lnTo>
                  <a:lnTo>
                    <a:pt x="349" y="482"/>
                  </a:lnTo>
                  <a:lnTo>
                    <a:pt x="346" y="482"/>
                  </a:lnTo>
                  <a:lnTo>
                    <a:pt x="135" y="482"/>
                  </a:lnTo>
                  <a:lnTo>
                    <a:pt x="132" y="482"/>
                  </a:lnTo>
                  <a:lnTo>
                    <a:pt x="130" y="481"/>
                  </a:lnTo>
                  <a:lnTo>
                    <a:pt x="127" y="479"/>
                  </a:lnTo>
                  <a:lnTo>
                    <a:pt x="125" y="478"/>
                  </a:lnTo>
                  <a:lnTo>
                    <a:pt x="123" y="476"/>
                  </a:lnTo>
                  <a:lnTo>
                    <a:pt x="122" y="472"/>
                  </a:lnTo>
                  <a:lnTo>
                    <a:pt x="120" y="470"/>
                  </a:lnTo>
                  <a:lnTo>
                    <a:pt x="120" y="467"/>
                  </a:lnTo>
                  <a:lnTo>
                    <a:pt x="120" y="226"/>
                  </a:lnTo>
                  <a:close/>
                  <a:moveTo>
                    <a:pt x="647" y="768"/>
                  </a:moveTo>
                  <a:lnTo>
                    <a:pt x="647" y="15"/>
                  </a:lnTo>
                  <a:lnTo>
                    <a:pt x="647" y="0"/>
                  </a:lnTo>
                  <a:lnTo>
                    <a:pt x="15" y="0"/>
                  </a:lnTo>
                  <a:lnTo>
                    <a:pt x="12" y="0"/>
                  </a:lnTo>
                  <a:lnTo>
                    <a:pt x="9" y="2"/>
                  </a:lnTo>
                  <a:lnTo>
                    <a:pt x="7" y="3"/>
                  </a:lnTo>
                  <a:lnTo>
                    <a:pt x="5" y="5"/>
                  </a:lnTo>
                  <a:lnTo>
                    <a:pt x="2" y="7"/>
                  </a:lnTo>
                  <a:lnTo>
                    <a:pt x="1" y="9"/>
                  </a:lnTo>
                  <a:lnTo>
                    <a:pt x="0" y="12"/>
                  </a:lnTo>
                  <a:lnTo>
                    <a:pt x="0" y="15"/>
                  </a:lnTo>
                  <a:lnTo>
                    <a:pt x="0" y="768"/>
                  </a:lnTo>
                  <a:lnTo>
                    <a:pt x="0" y="783"/>
                  </a:lnTo>
                  <a:lnTo>
                    <a:pt x="2" y="797"/>
                  </a:lnTo>
                  <a:lnTo>
                    <a:pt x="6" y="811"/>
                  </a:lnTo>
                  <a:lnTo>
                    <a:pt x="9" y="824"/>
                  </a:lnTo>
                  <a:lnTo>
                    <a:pt x="14" y="836"/>
                  </a:lnTo>
                  <a:lnTo>
                    <a:pt x="21" y="848"/>
                  </a:lnTo>
                  <a:lnTo>
                    <a:pt x="28" y="857"/>
                  </a:lnTo>
                  <a:lnTo>
                    <a:pt x="37" y="867"/>
                  </a:lnTo>
                  <a:lnTo>
                    <a:pt x="45" y="876"/>
                  </a:lnTo>
                  <a:lnTo>
                    <a:pt x="56" y="882"/>
                  </a:lnTo>
                  <a:lnTo>
                    <a:pt x="67" y="889"/>
                  </a:lnTo>
                  <a:lnTo>
                    <a:pt x="79" y="894"/>
                  </a:lnTo>
                  <a:lnTo>
                    <a:pt x="92" y="898"/>
                  </a:lnTo>
                  <a:lnTo>
                    <a:pt x="105" y="901"/>
                  </a:lnTo>
                  <a:lnTo>
                    <a:pt x="120" y="903"/>
                  </a:lnTo>
                  <a:lnTo>
                    <a:pt x="135" y="904"/>
                  </a:lnTo>
                  <a:lnTo>
                    <a:pt x="702" y="904"/>
                  </a:lnTo>
                  <a:lnTo>
                    <a:pt x="691" y="894"/>
                  </a:lnTo>
                  <a:lnTo>
                    <a:pt x="681" y="882"/>
                  </a:lnTo>
                  <a:lnTo>
                    <a:pt x="672" y="869"/>
                  </a:lnTo>
                  <a:lnTo>
                    <a:pt x="664" y="854"/>
                  </a:lnTo>
                  <a:lnTo>
                    <a:pt x="660" y="846"/>
                  </a:lnTo>
                  <a:lnTo>
                    <a:pt x="657" y="836"/>
                  </a:lnTo>
                  <a:lnTo>
                    <a:pt x="655" y="826"/>
                  </a:lnTo>
                  <a:lnTo>
                    <a:pt x="651" y="817"/>
                  </a:lnTo>
                  <a:lnTo>
                    <a:pt x="650" y="805"/>
                  </a:lnTo>
                  <a:lnTo>
                    <a:pt x="648" y="793"/>
                  </a:lnTo>
                  <a:lnTo>
                    <a:pt x="647" y="781"/>
                  </a:lnTo>
                  <a:lnTo>
                    <a:pt x="647" y="7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63" name="Freeform 704">
              <a:extLst>
                <a:ext uri="{FF2B5EF4-FFF2-40B4-BE49-F238E27FC236}">
                  <a16:creationId xmlns:a16="http://schemas.microsoft.com/office/drawing/2014/main" id="{965FAF1A-3048-4213-9378-C74EE48F9860}"/>
                </a:ext>
              </a:extLst>
            </p:cNvPr>
            <p:cNvSpPr>
              <a:spLocks noEditPoints="1"/>
            </p:cNvSpPr>
            <p:nvPr/>
          </p:nvSpPr>
          <p:spPr bwMode="auto">
            <a:xfrm>
              <a:off x="2239963" y="1939925"/>
              <a:ext cx="71438" cy="268288"/>
            </a:xfrm>
            <a:custGeom>
              <a:avLst/>
              <a:gdLst>
                <a:gd name="T0" fmla="*/ 120 w 226"/>
                <a:gd name="T1" fmla="*/ 710 h 843"/>
                <a:gd name="T2" fmla="*/ 118 w 226"/>
                <a:gd name="T3" fmla="*/ 715 h 843"/>
                <a:gd name="T4" fmla="*/ 114 w 226"/>
                <a:gd name="T5" fmla="*/ 719 h 843"/>
                <a:gd name="T6" fmla="*/ 108 w 226"/>
                <a:gd name="T7" fmla="*/ 721 h 843"/>
                <a:gd name="T8" fmla="*/ 103 w 226"/>
                <a:gd name="T9" fmla="*/ 721 h 843"/>
                <a:gd name="T10" fmla="*/ 98 w 226"/>
                <a:gd name="T11" fmla="*/ 719 h 843"/>
                <a:gd name="T12" fmla="*/ 93 w 226"/>
                <a:gd name="T13" fmla="*/ 715 h 843"/>
                <a:gd name="T14" fmla="*/ 91 w 226"/>
                <a:gd name="T15" fmla="*/ 710 h 843"/>
                <a:gd name="T16" fmla="*/ 90 w 226"/>
                <a:gd name="T17" fmla="*/ 165 h 843"/>
                <a:gd name="T18" fmla="*/ 120 w 226"/>
                <a:gd name="T19" fmla="*/ 135 h 843"/>
                <a:gd name="T20" fmla="*/ 211 w 226"/>
                <a:gd name="T21" fmla="*/ 60 h 843"/>
                <a:gd name="T22" fmla="*/ 90 w 226"/>
                <a:gd name="T23" fmla="*/ 15 h 843"/>
                <a:gd name="T24" fmla="*/ 89 w 226"/>
                <a:gd name="T25" fmla="*/ 8 h 843"/>
                <a:gd name="T26" fmla="*/ 86 w 226"/>
                <a:gd name="T27" fmla="*/ 4 h 843"/>
                <a:gd name="T28" fmla="*/ 82 w 226"/>
                <a:gd name="T29" fmla="*/ 1 h 843"/>
                <a:gd name="T30" fmla="*/ 75 w 226"/>
                <a:gd name="T31" fmla="*/ 0 h 843"/>
                <a:gd name="T32" fmla="*/ 12 w 226"/>
                <a:gd name="T33" fmla="*/ 0 h 843"/>
                <a:gd name="T34" fmla="*/ 7 w 226"/>
                <a:gd name="T35" fmla="*/ 2 h 843"/>
                <a:gd name="T36" fmla="*/ 3 w 226"/>
                <a:gd name="T37" fmla="*/ 6 h 843"/>
                <a:gd name="T38" fmla="*/ 0 w 226"/>
                <a:gd name="T39" fmla="*/ 11 h 843"/>
                <a:gd name="T40" fmla="*/ 0 w 226"/>
                <a:gd name="T41" fmla="*/ 707 h 843"/>
                <a:gd name="T42" fmla="*/ 1 w 226"/>
                <a:gd name="T43" fmla="*/ 728 h 843"/>
                <a:gd name="T44" fmla="*/ 1 w 226"/>
                <a:gd name="T45" fmla="*/ 732 h 843"/>
                <a:gd name="T46" fmla="*/ 8 w 226"/>
                <a:gd name="T47" fmla="*/ 762 h 843"/>
                <a:gd name="T48" fmla="*/ 17 w 226"/>
                <a:gd name="T49" fmla="*/ 786 h 843"/>
                <a:gd name="T50" fmla="*/ 29 w 226"/>
                <a:gd name="T51" fmla="*/ 805 h 843"/>
                <a:gd name="T52" fmla="*/ 43 w 226"/>
                <a:gd name="T53" fmla="*/ 819 h 843"/>
                <a:gd name="T54" fmla="*/ 58 w 226"/>
                <a:gd name="T55" fmla="*/ 829 h 843"/>
                <a:gd name="T56" fmla="*/ 72 w 226"/>
                <a:gd name="T57" fmla="*/ 835 h 843"/>
                <a:gd name="T58" fmla="*/ 96 w 226"/>
                <a:gd name="T59" fmla="*/ 842 h 843"/>
                <a:gd name="T60" fmla="*/ 97 w 226"/>
                <a:gd name="T61" fmla="*/ 842 h 843"/>
                <a:gd name="T62" fmla="*/ 113 w 226"/>
                <a:gd name="T63" fmla="*/ 843 h 843"/>
                <a:gd name="T64" fmla="*/ 141 w 226"/>
                <a:gd name="T65" fmla="*/ 839 h 843"/>
                <a:gd name="T66" fmla="*/ 163 w 226"/>
                <a:gd name="T67" fmla="*/ 831 h 843"/>
                <a:gd name="T68" fmla="*/ 183 w 226"/>
                <a:gd name="T69" fmla="*/ 817 h 843"/>
                <a:gd name="T70" fmla="*/ 199 w 226"/>
                <a:gd name="T71" fmla="*/ 800 h 843"/>
                <a:gd name="T72" fmla="*/ 210 w 226"/>
                <a:gd name="T73" fmla="*/ 778 h 843"/>
                <a:gd name="T74" fmla="*/ 219 w 226"/>
                <a:gd name="T75" fmla="*/ 756 h 843"/>
                <a:gd name="T76" fmla="*/ 224 w 226"/>
                <a:gd name="T77" fmla="*/ 731 h 843"/>
                <a:gd name="T78" fmla="*/ 226 w 226"/>
                <a:gd name="T79" fmla="*/ 707 h 843"/>
                <a:gd name="T80" fmla="*/ 225 w 226"/>
                <a:gd name="T81" fmla="*/ 71 h 843"/>
                <a:gd name="T82" fmla="*/ 223 w 226"/>
                <a:gd name="T83" fmla="*/ 66 h 843"/>
                <a:gd name="T84" fmla="*/ 220 w 226"/>
                <a:gd name="T85" fmla="*/ 62 h 843"/>
                <a:gd name="T86" fmla="*/ 215 w 226"/>
                <a:gd name="T87" fmla="*/ 6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6" h="843">
                  <a:moveTo>
                    <a:pt x="120" y="706"/>
                  </a:moveTo>
                  <a:lnTo>
                    <a:pt x="120" y="710"/>
                  </a:lnTo>
                  <a:lnTo>
                    <a:pt x="119" y="713"/>
                  </a:lnTo>
                  <a:lnTo>
                    <a:pt x="118" y="715"/>
                  </a:lnTo>
                  <a:lnTo>
                    <a:pt x="116" y="717"/>
                  </a:lnTo>
                  <a:lnTo>
                    <a:pt x="114" y="719"/>
                  </a:lnTo>
                  <a:lnTo>
                    <a:pt x="112" y="720"/>
                  </a:lnTo>
                  <a:lnTo>
                    <a:pt x="108" y="721"/>
                  </a:lnTo>
                  <a:lnTo>
                    <a:pt x="105" y="722"/>
                  </a:lnTo>
                  <a:lnTo>
                    <a:pt x="103" y="721"/>
                  </a:lnTo>
                  <a:lnTo>
                    <a:pt x="100" y="720"/>
                  </a:lnTo>
                  <a:lnTo>
                    <a:pt x="98" y="719"/>
                  </a:lnTo>
                  <a:lnTo>
                    <a:pt x="96" y="717"/>
                  </a:lnTo>
                  <a:lnTo>
                    <a:pt x="93" y="715"/>
                  </a:lnTo>
                  <a:lnTo>
                    <a:pt x="92" y="713"/>
                  </a:lnTo>
                  <a:lnTo>
                    <a:pt x="91" y="710"/>
                  </a:lnTo>
                  <a:lnTo>
                    <a:pt x="90" y="706"/>
                  </a:lnTo>
                  <a:lnTo>
                    <a:pt x="90" y="165"/>
                  </a:lnTo>
                  <a:lnTo>
                    <a:pt x="90" y="135"/>
                  </a:lnTo>
                  <a:lnTo>
                    <a:pt x="120" y="135"/>
                  </a:lnTo>
                  <a:lnTo>
                    <a:pt x="120" y="706"/>
                  </a:lnTo>
                  <a:close/>
                  <a:moveTo>
                    <a:pt x="211" y="60"/>
                  </a:moveTo>
                  <a:lnTo>
                    <a:pt x="90" y="60"/>
                  </a:lnTo>
                  <a:lnTo>
                    <a:pt x="90" y="15"/>
                  </a:lnTo>
                  <a:lnTo>
                    <a:pt x="90" y="11"/>
                  </a:lnTo>
                  <a:lnTo>
                    <a:pt x="89" y="8"/>
                  </a:lnTo>
                  <a:lnTo>
                    <a:pt x="88" y="6"/>
                  </a:lnTo>
                  <a:lnTo>
                    <a:pt x="86" y="4"/>
                  </a:lnTo>
                  <a:lnTo>
                    <a:pt x="84" y="2"/>
                  </a:lnTo>
                  <a:lnTo>
                    <a:pt x="82" y="1"/>
                  </a:lnTo>
                  <a:lnTo>
                    <a:pt x="78" y="0"/>
                  </a:lnTo>
                  <a:lnTo>
                    <a:pt x="75" y="0"/>
                  </a:lnTo>
                  <a:lnTo>
                    <a:pt x="15" y="0"/>
                  </a:lnTo>
                  <a:lnTo>
                    <a:pt x="12" y="0"/>
                  </a:lnTo>
                  <a:lnTo>
                    <a:pt x="10" y="1"/>
                  </a:lnTo>
                  <a:lnTo>
                    <a:pt x="7" y="2"/>
                  </a:lnTo>
                  <a:lnTo>
                    <a:pt x="4" y="4"/>
                  </a:lnTo>
                  <a:lnTo>
                    <a:pt x="3" y="6"/>
                  </a:lnTo>
                  <a:lnTo>
                    <a:pt x="1" y="9"/>
                  </a:lnTo>
                  <a:lnTo>
                    <a:pt x="0" y="11"/>
                  </a:lnTo>
                  <a:lnTo>
                    <a:pt x="0" y="15"/>
                  </a:lnTo>
                  <a:lnTo>
                    <a:pt x="0" y="707"/>
                  </a:lnTo>
                  <a:lnTo>
                    <a:pt x="0" y="718"/>
                  </a:lnTo>
                  <a:lnTo>
                    <a:pt x="1" y="728"/>
                  </a:lnTo>
                  <a:lnTo>
                    <a:pt x="1" y="730"/>
                  </a:lnTo>
                  <a:lnTo>
                    <a:pt x="1" y="732"/>
                  </a:lnTo>
                  <a:lnTo>
                    <a:pt x="4" y="748"/>
                  </a:lnTo>
                  <a:lnTo>
                    <a:pt x="8" y="762"/>
                  </a:lnTo>
                  <a:lnTo>
                    <a:pt x="12" y="775"/>
                  </a:lnTo>
                  <a:lnTo>
                    <a:pt x="17" y="786"/>
                  </a:lnTo>
                  <a:lnTo>
                    <a:pt x="23" y="796"/>
                  </a:lnTo>
                  <a:lnTo>
                    <a:pt x="29" y="805"/>
                  </a:lnTo>
                  <a:lnTo>
                    <a:pt x="35" y="813"/>
                  </a:lnTo>
                  <a:lnTo>
                    <a:pt x="43" y="819"/>
                  </a:lnTo>
                  <a:lnTo>
                    <a:pt x="50" y="824"/>
                  </a:lnTo>
                  <a:lnTo>
                    <a:pt x="58" y="829"/>
                  </a:lnTo>
                  <a:lnTo>
                    <a:pt x="64" y="833"/>
                  </a:lnTo>
                  <a:lnTo>
                    <a:pt x="72" y="835"/>
                  </a:lnTo>
                  <a:lnTo>
                    <a:pt x="85" y="839"/>
                  </a:lnTo>
                  <a:lnTo>
                    <a:pt x="96" y="842"/>
                  </a:lnTo>
                  <a:lnTo>
                    <a:pt x="96" y="842"/>
                  </a:lnTo>
                  <a:lnTo>
                    <a:pt x="97" y="842"/>
                  </a:lnTo>
                  <a:lnTo>
                    <a:pt x="104" y="843"/>
                  </a:lnTo>
                  <a:lnTo>
                    <a:pt x="113" y="843"/>
                  </a:lnTo>
                  <a:lnTo>
                    <a:pt x="128" y="842"/>
                  </a:lnTo>
                  <a:lnTo>
                    <a:pt x="141" y="839"/>
                  </a:lnTo>
                  <a:lnTo>
                    <a:pt x="152" y="835"/>
                  </a:lnTo>
                  <a:lnTo>
                    <a:pt x="163" y="831"/>
                  </a:lnTo>
                  <a:lnTo>
                    <a:pt x="174" y="824"/>
                  </a:lnTo>
                  <a:lnTo>
                    <a:pt x="183" y="817"/>
                  </a:lnTo>
                  <a:lnTo>
                    <a:pt x="191" y="808"/>
                  </a:lnTo>
                  <a:lnTo>
                    <a:pt x="199" y="800"/>
                  </a:lnTo>
                  <a:lnTo>
                    <a:pt x="205" y="789"/>
                  </a:lnTo>
                  <a:lnTo>
                    <a:pt x="210" y="778"/>
                  </a:lnTo>
                  <a:lnTo>
                    <a:pt x="216" y="768"/>
                  </a:lnTo>
                  <a:lnTo>
                    <a:pt x="219" y="756"/>
                  </a:lnTo>
                  <a:lnTo>
                    <a:pt x="222" y="744"/>
                  </a:lnTo>
                  <a:lnTo>
                    <a:pt x="224" y="731"/>
                  </a:lnTo>
                  <a:lnTo>
                    <a:pt x="225" y="719"/>
                  </a:lnTo>
                  <a:lnTo>
                    <a:pt x="226" y="707"/>
                  </a:lnTo>
                  <a:lnTo>
                    <a:pt x="226" y="75"/>
                  </a:lnTo>
                  <a:lnTo>
                    <a:pt x="225" y="71"/>
                  </a:lnTo>
                  <a:lnTo>
                    <a:pt x="225" y="69"/>
                  </a:lnTo>
                  <a:lnTo>
                    <a:pt x="223" y="66"/>
                  </a:lnTo>
                  <a:lnTo>
                    <a:pt x="222" y="64"/>
                  </a:lnTo>
                  <a:lnTo>
                    <a:pt x="220" y="62"/>
                  </a:lnTo>
                  <a:lnTo>
                    <a:pt x="217" y="61"/>
                  </a:lnTo>
                  <a:lnTo>
                    <a:pt x="215" y="60"/>
                  </a:lnTo>
                  <a:lnTo>
                    <a:pt x="21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sp>
        <p:nvSpPr>
          <p:cNvPr id="164" name="Freeform 740">
            <a:extLst>
              <a:ext uri="{FF2B5EF4-FFF2-40B4-BE49-F238E27FC236}">
                <a16:creationId xmlns:a16="http://schemas.microsoft.com/office/drawing/2014/main" id="{391DEBEA-9428-498E-9F53-E6F38F8A91B0}"/>
              </a:ext>
            </a:extLst>
          </p:cNvPr>
          <p:cNvSpPr>
            <a:spLocks noEditPoints="1"/>
          </p:cNvSpPr>
          <p:nvPr/>
        </p:nvSpPr>
        <p:spPr bwMode="auto">
          <a:xfrm>
            <a:off x="2950817" y="3476780"/>
            <a:ext cx="62739" cy="81696"/>
          </a:xfrm>
          <a:custGeom>
            <a:avLst/>
            <a:gdLst>
              <a:gd name="T0" fmla="*/ 579 w 693"/>
              <a:gd name="T1" fmla="*/ 783 h 904"/>
              <a:gd name="T2" fmla="*/ 647 w 693"/>
              <a:gd name="T3" fmla="*/ 874 h 904"/>
              <a:gd name="T4" fmla="*/ 45 w 693"/>
              <a:gd name="T5" fmla="*/ 874 h 904"/>
              <a:gd name="T6" fmla="*/ 113 w 693"/>
              <a:gd name="T7" fmla="*/ 783 h 904"/>
              <a:gd name="T8" fmla="*/ 331 w 693"/>
              <a:gd name="T9" fmla="*/ 783 h 904"/>
              <a:gd name="T10" fmla="*/ 331 w 693"/>
              <a:gd name="T11" fmla="*/ 181 h 904"/>
              <a:gd name="T12" fmla="*/ 210 w 693"/>
              <a:gd name="T13" fmla="*/ 181 h 904"/>
              <a:gd name="T14" fmla="*/ 198 w 693"/>
              <a:gd name="T15" fmla="*/ 180 h 904"/>
              <a:gd name="T16" fmla="*/ 187 w 693"/>
              <a:gd name="T17" fmla="*/ 177 h 904"/>
              <a:gd name="T18" fmla="*/ 175 w 693"/>
              <a:gd name="T19" fmla="*/ 174 h 904"/>
              <a:gd name="T20" fmla="*/ 164 w 693"/>
              <a:gd name="T21" fmla="*/ 170 h 904"/>
              <a:gd name="T22" fmla="*/ 153 w 693"/>
              <a:gd name="T23" fmla="*/ 163 h 904"/>
              <a:gd name="T24" fmla="*/ 144 w 693"/>
              <a:gd name="T25" fmla="*/ 156 h 904"/>
              <a:gd name="T26" fmla="*/ 134 w 693"/>
              <a:gd name="T27" fmla="*/ 148 h 904"/>
              <a:gd name="T28" fmla="*/ 127 w 693"/>
              <a:gd name="T29" fmla="*/ 139 h 904"/>
              <a:gd name="T30" fmla="*/ 45 w 693"/>
              <a:gd name="T31" fmla="*/ 30 h 904"/>
              <a:gd name="T32" fmla="*/ 647 w 693"/>
              <a:gd name="T33" fmla="*/ 30 h 904"/>
              <a:gd name="T34" fmla="*/ 566 w 693"/>
              <a:gd name="T35" fmla="*/ 139 h 904"/>
              <a:gd name="T36" fmla="*/ 558 w 693"/>
              <a:gd name="T37" fmla="*/ 148 h 904"/>
              <a:gd name="T38" fmla="*/ 549 w 693"/>
              <a:gd name="T39" fmla="*/ 156 h 904"/>
              <a:gd name="T40" fmla="*/ 539 w 693"/>
              <a:gd name="T41" fmla="*/ 163 h 904"/>
              <a:gd name="T42" fmla="*/ 529 w 693"/>
              <a:gd name="T43" fmla="*/ 170 h 904"/>
              <a:gd name="T44" fmla="*/ 518 w 693"/>
              <a:gd name="T45" fmla="*/ 174 h 904"/>
              <a:gd name="T46" fmla="*/ 506 w 693"/>
              <a:gd name="T47" fmla="*/ 179 h 904"/>
              <a:gd name="T48" fmla="*/ 494 w 693"/>
              <a:gd name="T49" fmla="*/ 181 h 904"/>
              <a:gd name="T50" fmla="*/ 482 w 693"/>
              <a:gd name="T51" fmla="*/ 181 h 904"/>
              <a:gd name="T52" fmla="*/ 361 w 693"/>
              <a:gd name="T53" fmla="*/ 181 h 904"/>
              <a:gd name="T54" fmla="*/ 361 w 693"/>
              <a:gd name="T55" fmla="*/ 783 h 904"/>
              <a:gd name="T56" fmla="*/ 579 w 693"/>
              <a:gd name="T57" fmla="*/ 783 h 904"/>
              <a:gd name="T58" fmla="*/ 693 w 693"/>
              <a:gd name="T59" fmla="*/ 887 h 904"/>
              <a:gd name="T60" fmla="*/ 693 w 693"/>
              <a:gd name="T61" fmla="*/ 0 h 904"/>
              <a:gd name="T62" fmla="*/ 678 w 693"/>
              <a:gd name="T63" fmla="*/ 0 h 904"/>
              <a:gd name="T64" fmla="*/ 15 w 693"/>
              <a:gd name="T65" fmla="*/ 0 h 904"/>
              <a:gd name="T66" fmla="*/ 0 w 693"/>
              <a:gd name="T67" fmla="*/ 0 h 904"/>
              <a:gd name="T68" fmla="*/ 0 w 693"/>
              <a:gd name="T69" fmla="*/ 904 h 904"/>
              <a:gd name="T70" fmla="*/ 15 w 693"/>
              <a:gd name="T71" fmla="*/ 904 h 904"/>
              <a:gd name="T72" fmla="*/ 30 w 693"/>
              <a:gd name="T73" fmla="*/ 904 h 904"/>
              <a:gd name="T74" fmla="*/ 663 w 693"/>
              <a:gd name="T75" fmla="*/ 904 h 904"/>
              <a:gd name="T76" fmla="*/ 678 w 693"/>
              <a:gd name="T77" fmla="*/ 904 h 904"/>
              <a:gd name="T78" fmla="*/ 678 w 693"/>
              <a:gd name="T79" fmla="*/ 904 h 904"/>
              <a:gd name="T80" fmla="*/ 693 w 693"/>
              <a:gd name="T81" fmla="*/ 904 h 904"/>
              <a:gd name="T82" fmla="*/ 693 w 693"/>
              <a:gd name="T83" fmla="*/ 890 h 904"/>
              <a:gd name="T84" fmla="*/ 693 w 693"/>
              <a:gd name="T85" fmla="*/ 889 h 904"/>
              <a:gd name="T86" fmla="*/ 693 w 693"/>
              <a:gd name="T87" fmla="*/ 889 h 904"/>
              <a:gd name="T88" fmla="*/ 693 w 693"/>
              <a:gd name="T89" fmla="*/ 887 h 904"/>
              <a:gd name="T90" fmla="*/ 693 w 693"/>
              <a:gd name="T91" fmla="*/ 887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3" h="904">
                <a:moveTo>
                  <a:pt x="579" y="783"/>
                </a:moveTo>
                <a:lnTo>
                  <a:pt x="647" y="874"/>
                </a:lnTo>
                <a:lnTo>
                  <a:pt x="45" y="874"/>
                </a:lnTo>
                <a:lnTo>
                  <a:pt x="113" y="783"/>
                </a:lnTo>
                <a:lnTo>
                  <a:pt x="331" y="783"/>
                </a:lnTo>
                <a:lnTo>
                  <a:pt x="331" y="181"/>
                </a:lnTo>
                <a:lnTo>
                  <a:pt x="210" y="181"/>
                </a:lnTo>
                <a:lnTo>
                  <a:pt x="198" y="180"/>
                </a:lnTo>
                <a:lnTo>
                  <a:pt x="187" y="177"/>
                </a:lnTo>
                <a:lnTo>
                  <a:pt x="175" y="174"/>
                </a:lnTo>
                <a:lnTo>
                  <a:pt x="164" y="170"/>
                </a:lnTo>
                <a:lnTo>
                  <a:pt x="153" y="163"/>
                </a:lnTo>
                <a:lnTo>
                  <a:pt x="144" y="156"/>
                </a:lnTo>
                <a:lnTo>
                  <a:pt x="134" y="148"/>
                </a:lnTo>
                <a:lnTo>
                  <a:pt x="127" y="139"/>
                </a:lnTo>
                <a:lnTo>
                  <a:pt x="45" y="30"/>
                </a:lnTo>
                <a:lnTo>
                  <a:pt x="647" y="30"/>
                </a:lnTo>
                <a:lnTo>
                  <a:pt x="566" y="139"/>
                </a:lnTo>
                <a:lnTo>
                  <a:pt x="558" y="148"/>
                </a:lnTo>
                <a:lnTo>
                  <a:pt x="549" y="156"/>
                </a:lnTo>
                <a:lnTo>
                  <a:pt x="539" y="163"/>
                </a:lnTo>
                <a:lnTo>
                  <a:pt x="529" y="170"/>
                </a:lnTo>
                <a:lnTo>
                  <a:pt x="518" y="174"/>
                </a:lnTo>
                <a:lnTo>
                  <a:pt x="506" y="179"/>
                </a:lnTo>
                <a:lnTo>
                  <a:pt x="494" y="181"/>
                </a:lnTo>
                <a:lnTo>
                  <a:pt x="482" y="181"/>
                </a:lnTo>
                <a:lnTo>
                  <a:pt x="361" y="181"/>
                </a:lnTo>
                <a:lnTo>
                  <a:pt x="361" y="783"/>
                </a:lnTo>
                <a:lnTo>
                  <a:pt x="579" y="783"/>
                </a:lnTo>
                <a:close/>
                <a:moveTo>
                  <a:pt x="693" y="887"/>
                </a:moveTo>
                <a:lnTo>
                  <a:pt x="693" y="0"/>
                </a:lnTo>
                <a:lnTo>
                  <a:pt x="678" y="0"/>
                </a:lnTo>
                <a:lnTo>
                  <a:pt x="15" y="0"/>
                </a:lnTo>
                <a:lnTo>
                  <a:pt x="0" y="0"/>
                </a:lnTo>
                <a:lnTo>
                  <a:pt x="0" y="904"/>
                </a:lnTo>
                <a:lnTo>
                  <a:pt x="15" y="904"/>
                </a:lnTo>
                <a:lnTo>
                  <a:pt x="30" y="904"/>
                </a:lnTo>
                <a:lnTo>
                  <a:pt x="663" y="904"/>
                </a:lnTo>
                <a:lnTo>
                  <a:pt x="678" y="904"/>
                </a:lnTo>
                <a:lnTo>
                  <a:pt x="678" y="904"/>
                </a:lnTo>
                <a:lnTo>
                  <a:pt x="693" y="904"/>
                </a:lnTo>
                <a:lnTo>
                  <a:pt x="693" y="890"/>
                </a:lnTo>
                <a:lnTo>
                  <a:pt x="693" y="889"/>
                </a:lnTo>
                <a:lnTo>
                  <a:pt x="693" y="889"/>
                </a:lnTo>
                <a:lnTo>
                  <a:pt x="693" y="887"/>
                </a:lnTo>
                <a:lnTo>
                  <a:pt x="693" y="88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65" name="Freeform 2972">
            <a:extLst>
              <a:ext uri="{FF2B5EF4-FFF2-40B4-BE49-F238E27FC236}">
                <a16:creationId xmlns:a16="http://schemas.microsoft.com/office/drawing/2014/main" id="{08ADFEAC-68E4-4F91-8C1A-8B386C5C43B9}"/>
              </a:ext>
            </a:extLst>
          </p:cNvPr>
          <p:cNvSpPr>
            <a:spLocks noEditPoints="1"/>
          </p:cNvSpPr>
          <p:nvPr/>
        </p:nvSpPr>
        <p:spPr bwMode="auto">
          <a:xfrm>
            <a:off x="1517706" y="1804984"/>
            <a:ext cx="104028" cy="97635"/>
          </a:xfrm>
          <a:custGeom>
            <a:avLst/>
            <a:gdLst>
              <a:gd name="T0" fmla="*/ 373 w 719"/>
              <a:gd name="T1" fmla="*/ 471 h 671"/>
              <a:gd name="T2" fmla="*/ 314 w 719"/>
              <a:gd name="T3" fmla="*/ 424 h 671"/>
              <a:gd name="T4" fmla="*/ 241 w 719"/>
              <a:gd name="T5" fmla="*/ 344 h 671"/>
              <a:gd name="T6" fmla="*/ 206 w 719"/>
              <a:gd name="T7" fmla="*/ 281 h 671"/>
              <a:gd name="T8" fmla="*/ 204 w 719"/>
              <a:gd name="T9" fmla="*/ 244 h 671"/>
              <a:gd name="T10" fmla="*/ 215 w 719"/>
              <a:gd name="T11" fmla="*/ 206 h 671"/>
              <a:gd name="T12" fmla="*/ 237 w 719"/>
              <a:gd name="T13" fmla="*/ 177 h 671"/>
              <a:gd name="T14" fmla="*/ 267 w 719"/>
              <a:gd name="T15" fmla="*/ 161 h 671"/>
              <a:gd name="T16" fmla="*/ 303 w 719"/>
              <a:gd name="T17" fmla="*/ 158 h 671"/>
              <a:gd name="T18" fmla="*/ 348 w 719"/>
              <a:gd name="T19" fmla="*/ 182 h 671"/>
              <a:gd name="T20" fmla="*/ 372 w 719"/>
              <a:gd name="T21" fmla="*/ 215 h 671"/>
              <a:gd name="T22" fmla="*/ 387 w 719"/>
              <a:gd name="T23" fmla="*/ 200 h 671"/>
              <a:gd name="T24" fmla="*/ 424 w 719"/>
              <a:gd name="T25" fmla="*/ 166 h 671"/>
              <a:gd name="T26" fmla="*/ 467 w 719"/>
              <a:gd name="T27" fmla="*/ 158 h 671"/>
              <a:gd name="T28" fmla="*/ 499 w 719"/>
              <a:gd name="T29" fmla="*/ 168 h 671"/>
              <a:gd name="T30" fmla="*/ 525 w 719"/>
              <a:gd name="T31" fmla="*/ 191 h 671"/>
              <a:gd name="T32" fmla="*/ 543 w 719"/>
              <a:gd name="T33" fmla="*/ 224 h 671"/>
              <a:gd name="T34" fmla="*/ 546 w 719"/>
              <a:gd name="T35" fmla="*/ 264 h 671"/>
              <a:gd name="T36" fmla="*/ 532 w 719"/>
              <a:gd name="T37" fmla="*/ 308 h 671"/>
              <a:gd name="T38" fmla="*/ 481 w 719"/>
              <a:gd name="T39" fmla="*/ 378 h 671"/>
              <a:gd name="T40" fmla="*/ 388 w 719"/>
              <a:gd name="T41" fmla="*/ 463 h 671"/>
              <a:gd name="T42" fmla="*/ 342 w 719"/>
              <a:gd name="T43" fmla="*/ 0 h 671"/>
              <a:gd name="T44" fmla="*/ 270 w 719"/>
              <a:gd name="T45" fmla="*/ 10 h 671"/>
              <a:gd name="T46" fmla="*/ 204 w 719"/>
              <a:gd name="T47" fmla="*/ 30 h 671"/>
              <a:gd name="T48" fmla="*/ 144 w 719"/>
              <a:gd name="T49" fmla="*/ 60 h 671"/>
              <a:gd name="T50" fmla="*/ 94 w 719"/>
              <a:gd name="T51" fmla="*/ 98 h 671"/>
              <a:gd name="T52" fmla="*/ 53 w 719"/>
              <a:gd name="T53" fmla="*/ 143 h 671"/>
              <a:gd name="T54" fmla="*/ 22 w 719"/>
              <a:gd name="T55" fmla="*/ 194 h 671"/>
              <a:gd name="T56" fmla="*/ 5 w 719"/>
              <a:gd name="T57" fmla="*/ 251 h 671"/>
              <a:gd name="T58" fmla="*/ 0 w 719"/>
              <a:gd name="T59" fmla="*/ 311 h 671"/>
              <a:gd name="T60" fmla="*/ 11 w 719"/>
              <a:gd name="T61" fmla="*/ 367 h 671"/>
              <a:gd name="T62" fmla="*/ 34 w 719"/>
              <a:gd name="T63" fmla="*/ 420 h 671"/>
              <a:gd name="T64" fmla="*/ 68 w 719"/>
              <a:gd name="T65" fmla="*/ 469 h 671"/>
              <a:gd name="T66" fmla="*/ 25 w 719"/>
              <a:gd name="T67" fmla="*/ 653 h 671"/>
              <a:gd name="T68" fmla="*/ 28 w 719"/>
              <a:gd name="T69" fmla="*/ 667 h 671"/>
              <a:gd name="T70" fmla="*/ 42 w 719"/>
              <a:gd name="T71" fmla="*/ 670 h 671"/>
              <a:gd name="T72" fmla="*/ 329 w 719"/>
              <a:gd name="T73" fmla="*/ 590 h 671"/>
              <a:gd name="T74" fmla="*/ 414 w 719"/>
              <a:gd name="T75" fmla="*/ 588 h 671"/>
              <a:gd name="T76" fmla="*/ 483 w 719"/>
              <a:gd name="T77" fmla="*/ 574 h 671"/>
              <a:gd name="T78" fmla="*/ 546 w 719"/>
              <a:gd name="T79" fmla="*/ 549 h 671"/>
              <a:gd name="T80" fmla="*/ 601 w 719"/>
              <a:gd name="T81" fmla="*/ 514 h 671"/>
              <a:gd name="T82" fmla="*/ 648 w 719"/>
              <a:gd name="T83" fmla="*/ 472 h 671"/>
              <a:gd name="T84" fmla="*/ 683 w 719"/>
              <a:gd name="T85" fmla="*/ 424 h 671"/>
              <a:gd name="T86" fmla="*/ 708 w 719"/>
              <a:gd name="T87" fmla="*/ 369 h 671"/>
              <a:gd name="T88" fmla="*/ 719 w 719"/>
              <a:gd name="T89" fmla="*/ 311 h 671"/>
              <a:gd name="T90" fmla="*/ 715 w 719"/>
              <a:gd name="T91" fmla="*/ 251 h 671"/>
              <a:gd name="T92" fmla="*/ 698 w 719"/>
              <a:gd name="T93" fmla="*/ 194 h 671"/>
              <a:gd name="T94" fmla="*/ 667 w 719"/>
              <a:gd name="T95" fmla="*/ 143 h 671"/>
              <a:gd name="T96" fmla="*/ 626 w 719"/>
              <a:gd name="T97" fmla="*/ 98 h 671"/>
              <a:gd name="T98" fmla="*/ 575 w 719"/>
              <a:gd name="T99" fmla="*/ 60 h 671"/>
              <a:gd name="T100" fmla="*/ 516 w 719"/>
              <a:gd name="T101" fmla="*/ 30 h 671"/>
              <a:gd name="T102" fmla="*/ 450 w 719"/>
              <a:gd name="T103" fmla="*/ 10 h 671"/>
              <a:gd name="T104" fmla="*/ 379 w 719"/>
              <a:gd name="T105" fmla="*/ 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9" h="671">
                <a:moveTo>
                  <a:pt x="379" y="470"/>
                </a:moveTo>
                <a:lnTo>
                  <a:pt x="376" y="471"/>
                </a:lnTo>
                <a:lnTo>
                  <a:pt x="375" y="471"/>
                </a:lnTo>
                <a:lnTo>
                  <a:pt x="373" y="471"/>
                </a:lnTo>
                <a:lnTo>
                  <a:pt x="372" y="470"/>
                </a:lnTo>
                <a:lnTo>
                  <a:pt x="362" y="463"/>
                </a:lnTo>
                <a:lnTo>
                  <a:pt x="342" y="447"/>
                </a:lnTo>
                <a:lnTo>
                  <a:pt x="314" y="424"/>
                </a:lnTo>
                <a:lnTo>
                  <a:pt x="285" y="395"/>
                </a:lnTo>
                <a:lnTo>
                  <a:pt x="269" y="378"/>
                </a:lnTo>
                <a:lnTo>
                  <a:pt x="254" y="362"/>
                </a:lnTo>
                <a:lnTo>
                  <a:pt x="241" y="344"/>
                </a:lnTo>
                <a:lnTo>
                  <a:pt x="228" y="326"/>
                </a:lnTo>
                <a:lnTo>
                  <a:pt x="218" y="308"/>
                </a:lnTo>
                <a:lnTo>
                  <a:pt x="210" y="290"/>
                </a:lnTo>
                <a:lnTo>
                  <a:pt x="206" y="281"/>
                </a:lnTo>
                <a:lnTo>
                  <a:pt x="205" y="273"/>
                </a:lnTo>
                <a:lnTo>
                  <a:pt x="204" y="264"/>
                </a:lnTo>
                <a:lnTo>
                  <a:pt x="203" y="255"/>
                </a:lnTo>
                <a:lnTo>
                  <a:pt x="204" y="244"/>
                </a:lnTo>
                <a:lnTo>
                  <a:pt x="205" y="233"/>
                </a:lnTo>
                <a:lnTo>
                  <a:pt x="207" y="224"/>
                </a:lnTo>
                <a:lnTo>
                  <a:pt x="211" y="214"/>
                </a:lnTo>
                <a:lnTo>
                  <a:pt x="215" y="206"/>
                </a:lnTo>
                <a:lnTo>
                  <a:pt x="219" y="198"/>
                </a:lnTo>
                <a:lnTo>
                  <a:pt x="225" y="191"/>
                </a:lnTo>
                <a:lnTo>
                  <a:pt x="231" y="183"/>
                </a:lnTo>
                <a:lnTo>
                  <a:pt x="237" y="177"/>
                </a:lnTo>
                <a:lnTo>
                  <a:pt x="244" y="173"/>
                </a:lnTo>
                <a:lnTo>
                  <a:pt x="251" y="168"/>
                </a:lnTo>
                <a:lnTo>
                  <a:pt x="259" y="164"/>
                </a:lnTo>
                <a:lnTo>
                  <a:pt x="267" y="161"/>
                </a:lnTo>
                <a:lnTo>
                  <a:pt x="275" y="160"/>
                </a:lnTo>
                <a:lnTo>
                  <a:pt x="282" y="158"/>
                </a:lnTo>
                <a:lnTo>
                  <a:pt x="291" y="157"/>
                </a:lnTo>
                <a:lnTo>
                  <a:pt x="303" y="158"/>
                </a:lnTo>
                <a:lnTo>
                  <a:pt x="314" y="161"/>
                </a:lnTo>
                <a:lnTo>
                  <a:pt x="326" y="166"/>
                </a:lnTo>
                <a:lnTo>
                  <a:pt x="337" y="173"/>
                </a:lnTo>
                <a:lnTo>
                  <a:pt x="348" y="182"/>
                </a:lnTo>
                <a:lnTo>
                  <a:pt x="359" y="193"/>
                </a:lnTo>
                <a:lnTo>
                  <a:pt x="363" y="200"/>
                </a:lnTo>
                <a:lnTo>
                  <a:pt x="367" y="207"/>
                </a:lnTo>
                <a:lnTo>
                  <a:pt x="372" y="215"/>
                </a:lnTo>
                <a:lnTo>
                  <a:pt x="375" y="224"/>
                </a:lnTo>
                <a:lnTo>
                  <a:pt x="379" y="215"/>
                </a:lnTo>
                <a:lnTo>
                  <a:pt x="382" y="207"/>
                </a:lnTo>
                <a:lnTo>
                  <a:pt x="387" y="200"/>
                </a:lnTo>
                <a:lnTo>
                  <a:pt x="392" y="193"/>
                </a:lnTo>
                <a:lnTo>
                  <a:pt x="401" y="182"/>
                </a:lnTo>
                <a:lnTo>
                  <a:pt x="412" y="173"/>
                </a:lnTo>
                <a:lnTo>
                  <a:pt x="424" y="166"/>
                </a:lnTo>
                <a:lnTo>
                  <a:pt x="436" y="161"/>
                </a:lnTo>
                <a:lnTo>
                  <a:pt x="448" y="158"/>
                </a:lnTo>
                <a:lnTo>
                  <a:pt x="458" y="157"/>
                </a:lnTo>
                <a:lnTo>
                  <a:pt x="467" y="158"/>
                </a:lnTo>
                <a:lnTo>
                  <a:pt x="475" y="160"/>
                </a:lnTo>
                <a:lnTo>
                  <a:pt x="483" y="161"/>
                </a:lnTo>
                <a:lnTo>
                  <a:pt x="491" y="164"/>
                </a:lnTo>
                <a:lnTo>
                  <a:pt x="499" y="168"/>
                </a:lnTo>
                <a:lnTo>
                  <a:pt x="506" y="173"/>
                </a:lnTo>
                <a:lnTo>
                  <a:pt x="513" y="177"/>
                </a:lnTo>
                <a:lnTo>
                  <a:pt x="519" y="183"/>
                </a:lnTo>
                <a:lnTo>
                  <a:pt x="525" y="191"/>
                </a:lnTo>
                <a:lnTo>
                  <a:pt x="531" y="198"/>
                </a:lnTo>
                <a:lnTo>
                  <a:pt x="536" y="206"/>
                </a:lnTo>
                <a:lnTo>
                  <a:pt x="539" y="214"/>
                </a:lnTo>
                <a:lnTo>
                  <a:pt x="543" y="224"/>
                </a:lnTo>
                <a:lnTo>
                  <a:pt x="545" y="233"/>
                </a:lnTo>
                <a:lnTo>
                  <a:pt x="546" y="244"/>
                </a:lnTo>
                <a:lnTo>
                  <a:pt x="546" y="255"/>
                </a:lnTo>
                <a:lnTo>
                  <a:pt x="546" y="264"/>
                </a:lnTo>
                <a:lnTo>
                  <a:pt x="545" y="273"/>
                </a:lnTo>
                <a:lnTo>
                  <a:pt x="543" y="281"/>
                </a:lnTo>
                <a:lnTo>
                  <a:pt x="541" y="290"/>
                </a:lnTo>
                <a:lnTo>
                  <a:pt x="532" y="308"/>
                </a:lnTo>
                <a:lnTo>
                  <a:pt x="521" y="326"/>
                </a:lnTo>
                <a:lnTo>
                  <a:pt x="510" y="344"/>
                </a:lnTo>
                <a:lnTo>
                  <a:pt x="495" y="362"/>
                </a:lnTo>
                <a:lnTo>
                  <a:pt x="481" y="378"/>
                </a:lnTo>
                <a:lnTo>
                  <a:pt x="466" y="395"/>
                </a:lnTo>
                <a:lnTo>
                  <a:pt x="435" y="424"/>
                </a:lnTo>
                <a:lnTo>
                  <a:pt x="407" y="447"/>
                </a:lnTo>
                <a:lnTo>
                  <a:pt x="388" y="463"/>
                </a:lnTo>
                <a:lnTo>
                  <a:pt x="379" y="470"/>
                </a:lnTo>
                <a:lnTo>
                  <a:pt x="379" y="470"/>
                </a:lnTo>
                <a:close/>
                <a:moveTo>
                  <a:pt x="360" y="0"/>
                </a:moveTo>
                <a:lnTo>
                  <a:pt x="342" y="0"/>
                </a:lnTo>
                <a:lnTo>
                  <a:pt x="323" y="1"/>
                </a:lnTo>
                <a:lnTo>
                  <a:pt x="305" y="4"/>
                </a:lnTo>
                <a:lnTo>
                  <a:pt x="287" y="6"/>
                </a:lnTo>
                <a:lnTo>
                  <a:pt x="270" y="10"/>
                </a:lnTo>
                <a:lnTo>
                  <a:pt x="253" y="13"/>
                </a:lnTo>
                <a:lnTo>
                  <a:pt x="236" y="18"/>
                </a:lnTo>
                <a:lnTo>
                  <a:pt x="221" y="24"/>
                </a:lnTo>
                <a:lnTo>
                  <a:pt x="204" y="30"/>
                </a:lnTo>
                <a:lnTo>
                  <a:pt x="188" y="36"/>
                </a:lnTo>
                <a:lnTo>
                  <a:pt x="174" y="43"/>
                </a:lnTo>
                <a:lnTo>
                  <a:pt x="159" y="51"/>
                </a:lnTo>
                <a:lnTo>
                  <a:pt x="144" y="60"/>
                </a:lnTo>
                <a:lnTo>
                  <a:pt x="131" y="68"/>
                </a:lnTo>
                <a:lnTo>
                  <a:pt x="118" y="78"/>
                </a:lnTo>
                <a:lnTo>
                  <a:pt x="106" y="87"/>
                </a:lnTo>
                <a:lnTo>
                  <a:pt x="94" y="98"/>
                </a:lnTo>
                <a:lnTo>
                  <a:pt x="83" y="108"/>
                </a:lnTo>
                <a:lnTo>
                  <a:pt x="72" y="119"/>
                </a:lnTo>
                <a:lnTo>
                  <a:pt x="62" y="131"/>
                </a:lnTo>
                <a:lnTo>
                  <a:pt x="53" y="143"/>
                </a:lnTo>
                <a:lnTo>
                  <a:pt x="44" y="155"/>
                </a:lnTo>
                <a:lnTo>
                  <a:pt x="36" y="168"/>
                </a:lnTo>
                <a:lnTo>
                  <a:pt x="29" y="181"/>
                </a:lnTo>
                <a:lnTo>
                  <a:pt x="22" y="194"/>
                </a:lnTo>
                <a:lnTo>
                  <a:pt x="17" y="208"/>
                </a:lnTo>
                <a:lnTo>
                  <a:pt x="12" y="223"/>
                </a:lnTo>
                <a:lnTo>
                  <a:pt x="8" y="237"/>
                </a:lnTo>
                <a:lnTo>
                  <a:pt x="5" y="251"/>
                </a:lnTo>
                <a:lnTo>
                  <a:pt x="3" y="265"/>
                </a:lnTo>
                <a:lnTo>
                  <a:pt x="0" y="281"/>
                </a:lnTo>
                <a:lnTo>
                  <a:pt x="0" y="296"/>
                </a:lnTo>
                <a:lnTo>
                  <a:pt x="0" y="311"/>
                </a:lnTo>
                <a:lnTo>
                  <a:pt x="2" y="325"/>
                </a:lnTo>
                <a:lnTo>
                  <a:pt x="4" y="339"/>
                </a:lnTo>
                <a:lnTo>
                  <a:pt x="8" y="352"/>
                </a:lnTo>
                <a:lnTo>
                  <a:pt x="11" y="367"/>
                </a:lnTo>
                <a:lnTo>
                  <a:pt x="15" y="381"/>
                </a:lnTo>
                <a:lnTo>
                  <a:pt x="21" y="394"/>
                </a:lnTo>
                <a:lnTo>
                  <a:pt x="27" y="407"/>
                </a:lnTo>
                <a:lnTo>
                  <a:pt x="34" y="420"/>
                </a:lnTo>
                <a:lnTo>
                  <a:pt x="41" y="432"/>
                </a:lnTo>
                <a:lnTo>
                  <a:pt x="49" y="445"/>
                </a:lnTo>
                <a:lnTo>
                  <a:pt x="59" y="457"/>
                </a:lnTo>
                <a:lnTo>
                  <a:pt x="68" y="469"/>
                </a:lnTo>
                <a:lnTo>
                  <a:pt x="79" y="480"/>
                </a:lnTo>
                <a:lnTo>
                  <a:pt x="90" y="490"/>
                </a:lnTo>
                <a:lnTo>
                  <a:pt x="102" y="501"/>
                </a:lnTo>
                <a:lnTo>
                  <a:pt x="25" y="653"/>
                </a:lnTo>
                <a:lnTo>
                  <a:pt x="24" y="657"/>
                </a:lnTo>
                <a:lnTo>
                  <a:pt x="24" y="662"/>
                </a:lnTo>
                <a:lnTo>
                  <a:pt x="25" y="665"/>
                </a:lnTo>
                <a:lnTo>
                  <a:pt x="28" y="667"/>
                </a:lnTo>
                <a:lnTo>
                  <a:pt x="31" y="670"/>
                </a:lnTo>
                <a:lnTo>
                  <a:pt x="36" y="671"/>
                </a:lnTo>
                <a:lnTo>
                  <a:pt x="39" y="671"/>
                </a:lnTo>
                <a:lnTo>
                  <a:pt x="42" y="670"/>
                </a:lnTo>
                <a:lnTo>
                  <a:pt x="240" y="574"/>
                </a:lnTo>
                <a:lnTo>
                  <a:pt x="268" y="582"/>
                </a:lnTo>
                <a:lnTo>
                  <a:pt x="299" y="587"/>
                </a:lnTo>
                <a:lnTo>
                  <a:pt x="329" y="590"/>
                </a:lnTo>
                <a:lnTo>
                  <a:pt x="360" y="591"/>
                </a:lnTo>
                <a:lnTo>
                  <a:pt x="379" y="590"/>
                </a:lnTo>
                <a:lnTo>
                  <a:pt x="397" y="590"/>
                </a:lnTo>
                <a:lnTo>
                  <a:pt x="414" y="588"/>
                </a:lnTo>
                <a:lnTo>
                  <a:pt x="432" y="585"/>
                </a:lnTo>
                <a:lnTo>
                  <a:pt x="450" y="582"/>
                </a:lnTo>
                <a:lnTo>
                  <a:pt x="467" y="578"/>
                </a:lnTo>
                <a:lnTo>
                  <a:pt x="483" y="574"/>
                </a:lnTo>
                <a:lnTo>
                  <a:pt x="500" y="568"/>
                </a:lnTo>
                <a:lnTo>
                  <a:pt x="516" y="562"/>
                </a:lnTo>
                <a:lnTo>
                  <a:pt x="531" y="556"/>
                </a:lnTo>
                <a:lnTo>
                  <a:pt x="546" y="549"/>
                </a:lnTo>
                <a:lnTo>
                  <a:pt x="561" y="540"/>
                </a:lnTo>
                <a:lnTo>
                  <a:pt x="575" y="532"/>
                </a:lnTo>
                <a:lnTo>
                  <a:pt x="588" y="524"/>
                </a:lnTo>
                <a:lnTo>
                  <a:pt x="601" y="514"/>
                </a:lnTo>
                <a:lnTo>
                  <a:pt x="614" y="505"/>
                </a:lnTo>
                <a:lnTo>
                  <a:pt x="626" y="494"/>
                </a:lnTo>
                <a:lnTo>
                  <a:pt x="637" y="483"/>
                </a:lnTo>
                <a:lnTo>
                  <a:pt x="648" y="472"/>
                </a:lnTo>
                <a:lnTo>
                  <a:pt x="658" y="461"/>
                </a:lnTo>
                <a:lnTo>
                  <a:pt x="667" y="449"/>
                </a:lnTo>
                <a:lnTo>
                  <a:pt x="676" y="437"/>
                </a:lnTo>
                <a:lnTo>
                  <a:pt x="683" y="424"/>
                </a:lnTo>
                <a:lnTo>
                  <a:pt x="690" y="411"/>
                </a:lnTo>
                <a:lnTo>
                  <a:pt x="698" y="397"/>
                </a:lnTo>
                <a:lnTo>
                  <a:pt x="703" y="383"/>
                </a:lnTo>
                <a:lnTo>
                  <a:pt x="708" y="369"/>
                </a:lnTo>
                <a:lnTo>
                  <a:pt x="712" y="355"/>
                </a:lnTo>
                <a:lnTo>
                  <a:pt x="715" y="340"/>
                </a:lnTo>
                <a:lnTo>
                  <a:pt x="718" y="326"/>
                </a:lnTo>
                <a:lnTo>
                  <a:pt x="719" y="311"/>
                </a:lnTo>
                <a:lnTo>
                  <a:pt x="719" y="296"/>
                </a:lnTo>
                <a:lnTo>
                  <a:pt x="719" y="281"/>
                </a:lnTo>
                <a:lnTo>
                  <a:pt x="718" y="265"/>
                </a:lnTo>
                <a:lnTo>
                  <a:pt x="715" y="251"/>
                </a:lnTo>
                <a:lnTo>
                  <a:pt x="712" y="237"/>
                </a:lnTo>
                <a:lnTo>
                  <a:pt x="708" y="223"/>
                </a:lnTo>
                <a:lnTo>
                  <a:pt x="703" y="208"/>
                </a:lnTo>
                <a:lnTo>
                  <a:pt x="698" y="194"/>
                </a:lnTo>
                <a:lnTo>
                  <a:pt x="690" y="181"/>
                </a:lnTo>
                <a:lnTo>
                  <a:pt x="683" y="168"/>
                </a:lnTo>
                <a:lnTo>
                  <a:pt x="676" y="155"/>
                </a:lnTo>
                <a:lnTo>
                  <a:pt x="667" y="143"/>
                </a:lnTo>
                <a:lnTo>
                  <a:pt x="658" y="131"/>
                </a:lnTo>
                <a:lnTo>
                  <a:pt x="648" y="119"/>
                </a:lnTo>
                <a:lnTo>
                  <a:pt x="637" y="108"/>
                </a:lnTo>
                <a:lnTo>
                  <a:pt x="626" y="98"/>
                </a:lnTo>
                <a:lnTo>
                  <a:pt x="614" y="87"/>
                </a:lnTo>
                <a:lnTo>
                  <a:pt x="601" y="78"/>
                </a:lnTo>
                <a:lnTo>
                  <a:pt x="588" y="68"/>
                </a:lnTo>
                <a:lnTo>
                  <a:pt x="575" y="60"/>
                </a:lnTo>
                <a:lnTo>
                  <a:pt x="561" y="51"/>
                </a:lnTo>
                <a:lnTo>
                  <a:pt x="546" y="43"/>
                </a:lnTo>
                <a:lnTo>
                  <a:pt x="531" y="36"/>
                </a:lnTo>
                <a:lnTo>
                  <a:pt x="516" y="30"/>
                </a:lnTo>
                <a:lnTo>
                  <a:pt x="500" y="24"/>
                </a:lnTo>
                <a:lnTo>
                  <a:pt x="483" y="18"/>
                </a:lnTo>
                <a:lnTo>
                  <a:pt x="467" y="13"/>
                </a:lnTo>
                <a:lnTo>
                  <a:pt x="450" y="10"/>
                </a:lnTo>
                <a:lnTo>
                  <a:pt x="432" y="6"/>
                </a:lnTo>
                <a:lnTo>
                  <a:pt x="414" y="4"/>
                </a:lnTo>
                <a:lnTo>
                  <a:pt x="397" y="1"/>
                </a:lnTo>
                <a:lnTo>
                  <a:pt x="379" y="1"/>
                </a:lnTo>
                <a:lnTo>
                  <a:pt x="360" y="0"/>
                </a:lnTo>
                <a:lnTo>
                  <a:pt x="360"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p>
        </p:txBody>
      </p:sp>
      <p:grpSp>
        <p:nvGrpSpPr>
          <p:cNvPr id="26" name="Group 25">
            <a:extLst>
              <a:ext uri="{FF2B5EF4-FFF2-40B4-BE49-F238E27FC236}">
                <a16:creationId xmlns:a16="http://schemas.microsoft.com/office/drawing/2014/main" id="{EB093057-6EF4-41BB-A9C2-8B84215961A0}"/>
              </a:ext>
            </a:extLst>
          </p:cNvPr>
          <p:cNvGrpSpPr/>
          <p:nvPr/>
        </p:nvGrpSpPr>
        <p:grpSpPr>
          <a:xfrm>
            <a:off x="4265715" y="475936"/>
            <a:ext cx="4636268" cy="4271962"/>
            <a:chOff x="6411613" y="396875"/>
            <a:chExt cx="5541051" cy="5288339"/>
          </a:xfrm>
        </p:grpSpPr>
        <p:sp>
          <p:nvSpPr>
            <p:cNvPr id="23" name="Rectangle 22">
              <a:extLst>
                <a:ext uri="{FF2B5EF4-FFF2-40B4-BE49-F238E27FC236}">
                  <a16:creationId xmlns:a16="http://schemas.microsoft.com/office/drawing/2014/main" id="{23BA898A-911B-49E5-987C-D1F596368476}"/>
                </a:ext>
              </a:extLst>
            </p:cNvPr>
            <p:cNvSpPr/>
            <p:nvPr/>
          </p:nvSpPr>
          <p:spPr>
            <a:xfrm>
              <a:off x="6418639" y="396875"/>
              <a:ext cx="5534025" cy="56197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480060" rtlCol="0" anchor="ctr"/>
            <a:lstStyle/>
            <a:p>
              <a:pPr algn="r"/>
              <a:endParaRPr lang="en-US" altLang="zh-TW" sz="1050" dirty="0">
                <a:solidFill>
                  <a:schemeClr val="tx1">
                    <a:lumMod val="75000"/>
                    <a:lumOff val="25000"/>
                  </a:schemeClr>
                </a:solidFill>
                <a:sym typeface="Roboto Slab"/>
              </a:endParaRPr>
            </a:p>
            <a:p>
              <a:r>
                <a:rPr lang="zh-TW" altLang="en-US" sz="1050" dirty="0">
                  <a:solidFill>
                    <a:schemeClr val="tx1">
                      <a:lumMod val="75000"/>
                      <a:lumOff val="25000"/>
                    </a:schemeClr>
                  </a:solidFill>
                  <a:sym typeface="Roboto Slab"/>
                </a:rPr>
                <a:t>          </a:t>
              </a:r>
              <a:r>
                <a:rPr lang="en-US" altLang="zh-TW" sz="1050" dirty="0">
                  <a:solidFill>
                    <a:schemeClr val="tx1">
                      <a:lumMod val="75000"/>
                      <a:lumOff val="25000"/>
                    </a:schemeClr>
                  </a:solidFill>
                  <a:sym typeface="Roboto Slab"/>
                </a:rPr>
                <a:t>Visits - used for finding traffic on site</a:t>
              </a:r>
              <a:endParaRPr lang="en-US" sz="1050" dirty="0">
                <a:solidFill>
                  <a:schemeClr val="tx1">
                    <a:lumMod val="75000"/>
                    <a:lumOff val="25000"/>
                  </a:schemeClr>
                </a:solidFill>
                <a:sym typeface="Roboto Slab"/>
              </a:endParaRPr>
            </a:p>
            <a:p>
              <a:pPr algn="r"/>
              <a:endParaRPr lang="en-US" sz="1050" dirty="0">
                <a:solidFill>
                  <a:schemeClr val="tx1">
                    <a:lumMod val="75000"/>
                    <a:lumOff val="25000"/>
                  </a:schemeClr>
                </a:solidFill>
              </a:endParaRPr>
            </a:p>
          </p:txBody>
        </p:sp>
        <p:sp>
          <p:nvSpPr>
            <p:cNvPr id="24" name="Right Triangle 23">
              <a:extLst>
                <a:ext uri="{FF2B5EF4-FFF2-40B4-BE49-F238E27FC236}">
                  <a16:creationId xmlns:a16="http://schemas.microsoft.com/office/drawing/2014/main" id="{6F7D9D28-4A06-4726-9C38-21549E7C874D}"/>
                </a:ext>
              </a:extLst>
            </p:cNvPr>
            <p:cNvSpPr/>
            <p:nvPr/>
          </p:nvSpPr>
          <p:spPr>
            <a:xfrm flipV="1">
              <a:off x="11804650" y="958850"/>
              <a:ext cx="148014" cy="148014"/>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5" name="Rectangle 114">
              <a:extLst>
                <a:ext uri="{FF2B5EF4-FFF2-40B4-BE49-F238E27FC236}">
                  <a16:creationId xmlns:a16="http://schemas.microsoft.com/office/drawing/2014/main" id="{5D3C0F96-3799-42EB-A4B7-E897F3009F24}"/>
                </a:ext>
              </a:extLst>
            </p:cNvPr>
            <p:cNvSpPr/>
            <p:nvPr/>
          </p:nvSpPr>
          <p:spPr>
            <a:xfrm>
              <a:off x="6418639" y="1050925"/>
              <a:ext cx="5534025" cy="56197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0060" rtlCol="0" anchor="ctr"/>
            <a:lstStyle/>
            <a:p>
              <a:pPr algn="r"/>
              <a:endParaRPr lang="en-US" altLang="zh-TW" sz="1050" dirty="0">
                <a:solidFill>
                  <a:schemeClr val="tx1">
                    <a:lumMod val="75000"/>
                    <a:lumOff val="25000"/>
                  </a:schemeClr>
                </a:solidFill>
                <a:sym typeface="Roboto Slab"/>
              </a:endParaRPr>
            </a:p>
            <a:p>
              <a:r>
                <a:rPr lang="en-US" altLang="zh-TW" sz="1050" dirty="0">
                  <a:solidFill>
                    <a:schemeClr val="tx1">
                      <a:lumMod val="75000"/>
                      <a:lumOff val="25000"/>
                    </a:schemeClr>
                  </a:solidFill>
                  <a:sym typeface="Roboto Slab"/>
                </a:rPr>
                <a:t>Unique Visitors - how many different users visit the site</a:t>
              </a:r>
              <a:endParaRPr lang="en-US" sz="1050" dirty="0">
                <a:solidFill>
                  <a:schemeClr val="tx1">
                    <a:lumMod val="75000"/>
                    <a:lumOff val="25000"/>
                  </a:schemeClr>
                </a:solidFill>
                <a:sym typeface="Roboto Slab"/>
              </a:endParaRPr>
            </a:p>
            <a:p>
              <a:pPr algn="r"/>
              <a:endParaRPr lang="en-US" sz="1050" dirty="0">
                <a:solidFill>
                  <a:schemeClr val="tx1">
                    <a:lumMod val="75000"/>
                    <a:lumOff val="25000"/>
                  </a:schemeClr>
                </a:solidFill>
              </a:endParaRPr>
            </a:p>
          </p:txBody>
        </p:sp>
        <p:sp>
          <p:nvSpPr>
            <p:cNvPr id="116" name="Right Triangle 115">
              <a:extLst>
                <a:ext uri="{FF2B5EF4-FFF2-40B4-BE49-F238E27FC236}">
                  <a16:creationId xmlns:a16="http://schemas.microsoft.com/office/drawing/2014/main" id="{A4D70A79-F829-46F2-A4B3-D2B83F2C1D41}"/>
                </a:ext>
              </a:extLst>
            </p:cNvPr>
            <p:cNvSpPr/>
            <p:nvPr/>
          </p:nvSpPr>
          <p:spPr>
            <a:xfrm flipH="1" flipV="1">
              <a:off x="6418639" y="1612900"/>
              <a:ext cx="148014" cy="148014"/>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 name="Rectangle 116">
              <a:extLst>
                <a:ext uri="{FF2B5EF4-FFF2-40B4-BE49-F238E27FC236}">
                  <a16:creationId xmlns:a16="http://schemas.microsoft.com/office/drawing/2014/main" id="{D0841079-768A-41CD-8D0D-641026413374}"/>
                </a:ext>
              </a:extLst>
            </p:cNvPr>
            <p:cNvSpPr/>
            <p:nvPr/>
          </p:nvSpPr>
          <p:spPr>
            <a:xfrm>
              <a:off x="6418639" y="1704974"/>
              <a:ext cx="5534025" cy="56197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480060" rtlCol="0" anchor="ctr"/>
            <a:lstStyle/>
            <a:p>
              <a:pPr algn="r"/>
              <a:endParaRPr lang="en-US" altLang="zh-TW" sz="1050" dirty="0">
                <a:solidFill>
                  <a:schemeClr val="tx1">
                    <a:lumMod val="75000"/>
                    <a:lumOff val="25000"/>
                  </a:schemeClr>
                </a:solidFill>
                <a:sym typeface="Roboto Slab"/>
              </a:endParaRPr>
            </a:p>
            <a:p>
              <a:r>
                <a:rPr lang="zh-TW" altLang="en-US" sz="1050" dirty="0">
                  <a:solidFill>
                    <a:schemeClr val="tx1">
                      <a:lumMod val="75000"/>
                      <a:lumOff val="25000"/>
                    </a:schemeClr>
                  </a:solidFill>
                  <a:sym typeface="Roboto Slab"/>
                </a:rPr>
                <a:t>           </a:t>
              </a:r>
              <a:r>
                <a:rPr lang="en-US" altLang="zh-TW" sz="1050" dirty="0">
                  <a:solidFill>
                    <a:schemeClr val="tx1">
                      <a:lumMod val="75000"/>
                      <a:lumOff val="25000"/>
                    </a:schemeClr>
                  </a:solidFill>
                  <a:sym typeface="Roboto Slab"/>
                </a:rPr>
                <a:t>Page Views - how many times was a particular page viewed?</a:t>
              </a:r>
              <a:endParaRPr lang="en-US" sz="1050" dirty="0">
                <a:solidFill>
                  <a:schemeClr val="tx1">
                    <a:lumMod val="75000"/>
                    <a:lumOff val="25000"/>
                  </a:schemeClr>
                </a:solidFill>
                <a:sym typeface="Roboto Slab"/>
              </a:endParaRPr>
            </a:p>
            <a:p>
              <a:pPr algn="r"/>
              <a:r>
                <a:rPr lang="en-US" sz="1050" dirty="0">
                  <a:solidFill>
                    <a:schemeClr val="tx1">
                      <a:lumMod val="75000"/>
                      <a:lumOff val="25000"/>
                    </a:schemeClr>
                  </a:solidFill>
                </a:rPr>
                <a:t> </a:t>
              </a:r>
            </a:p>
          </p:txBody>
        </p:sp>
        <p:sp>
          <p:nvSpPr>
            <p:cNvPr id="118" name="Right Triangle 117">
              <a:extLst>
                <a:ext uri="{FF2B5EF4-FFF2-40B4-BE49-F238E27FC236}">
                  <a16:creationId xmlns:a16="http://schemas.microsoft.com/office/drawing/2014/main" id="{090D4EFD-8276-4A2D-89A6-5C8A15666FCC}"/>
                </a:ext>
              </a:extLst>
            </p:cNvPr>
            <p:cNvSpPr/>
            <p:nvPr/>
          </p:nvSpPr>
          <p:spPr>
            <a:xfrm flipV="1">
              <a:off x="11804650" y="2266950"/>
              <a:ext cx="148014" cy="148014"/>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9" name="Rectangle 118">
              <a:extLst>
                <a:ext uri="{FF2B5EF4-FFF2-40B4-BE49-F238E27FC236}">
                  <a16:creationId xmlns:a16="http://schemas.microsoft.com/office/drawing/2014/main" id="{C6D62C75-569E-4DD3-916B-2287D973C9D5}"/>
                </a:ext>
              </a:extLst>
            </p:cNvPr>
            <p:cNvSpPr/>
            <p:nvPr/>
          </p:nvSpPr>
          <p:spPr>
            <a:xfrm>
              <a:off x="6418639" y="2359025"/>
              <a:ext cx="5534025" cy="561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0060" rtlCol="0" anchor="ctr"/>
            <a:lstStyle/>
            <a:p>
              <a:pPr algn="r"/>
              <a:endParaRPr lang="en-US" altLang="zh-TW" sz="1050" dirty="0">
                <a:latin typeface="Roboto Slab"/>
                <a:ea typeface="Roboto Slab"/>
                <a:cs typeface="Roboto Slab"/>
                <a:sym typeface="Roboto Slab"/>
              </a:endParaRPr>
            </a:p>
            <a:p>
              <a:r>
                <a:rPr lang="en-US" altLang="zh-TW" sz="1050" dirty="0">
                  <a:latin typeface="Roboto Slab"/>
                  <a:ea typeface="Roboto Slab"/>
                  <a:cs typeface="Roboto Slab"/>
                  <a:sym typeface="Roboto Slab"/>
                </a:rPr>
                <a:t>Revenue - what was the revenue and what drove it?</a:t>
              </a:r>
              <a:endParaRPr lang="en-US" sz="1050" dirty="0">
                <a:latin typeface="Roboto Slab"/>
                <a:ea typeface="Roboto Slab"/>
                <a:cs typeface="Roboto Slab"/>
                <a:sym typeface="Roboto Slab"/>
              </a:endParaRPr>
            </a:p>
            <a:p>
              <a:pPr algn="r"/>
              <a:endParaRPr lang="en-US" sz="1050" dirty="0">
                <a:solidFill>
                  <a:schemeClr val="bg1"/>
                </a:solidFill>
              </a:endParaRPr>
            </a:p>
          </p:txBody>
        </p:sp>
        <p:sp>
          <p:nvSpPr>
            <p:cNvPr id="120" name="Right Triangle 119">
              <a:extLst>
                <a:ext uri="{FF2B5EF4-FFF2-40B4-BE49-F238E27FC236}">
                  <a16:creationId xmlns:a16="http://schemas.microsoft.com/office/drawing/2014/main" id="{8B68DA9C-B36F-4181-BE7A-2A8869BD0A5D}"/>
                </a:ext>
              </a:extLst>
            </p:cNvPr>
            <p:cNvSpPr/>
            <p:nvPr/>
          </p:nvSpPr>
          <p:spPr>
            <a:xfrm flipH="1" flipV="1">
              <a:off x="6418639" y="2921000"/>
              <a:ext cx="148014" cy="148014"/>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1" name="Rectangle 120">
              <a:extLst>
                <a:ext uri="{FF2B5EF4-FFF2-40B4-BE49-F238E27FC236}">
                  <a16:creationId xmlns:a16="http://schemas.microsoft.com/office/drawing/2014/main" id="{0D50E9CD-1352-4063-93DF-D339E1B5DE20}"/>
                </a:ext>
              </a:extLst>
            </p:cNvPr>
            <p:cNvSpPr/>
            <p:nvPr/>
          </p:nvSpPr>
          <p:spPr>
            <a:xfrm>
              <a:off x="6418639" y="3013075"/>
              <a:ext cx="5534025" cy="561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Ins="480060" rtlCol="0" anchor="ctr"/>
            <a:lstStyle/>
            <a:p>
              <a:pPr algn="r"/>
              <a:r>
                <a:rPr lang="en-US" sz="1050" dirty="0">
                  <a:solidFill>
                    <a:schemeClr val="bg1"/>
                  </a:solidFill>
                </a:rPr>
                <a:t>.</a:t>
              </a:r>
            </a:p>
            <a:p>
              <a:r>
                <a:rPr lang="zh-TW" altLang="en-US" sz="1050" dirty="0">
                  <a:solidFill>
                    <a:schemeClr val="bg1"/>
                  </a:solidFill>
                  <a:sym typeface="Roboto Slab"/>
                </a:rPr>
                <a:t>          </a:t>
              </a:r>
              <a:r>
                <a:rPr lang="en-US" altLang="zh-TW" sz="1050" dirty="0">
                  <a:solidFill>
                    <a:schemeClr val="bg1"/>
                  </a:solidFill>
                  <a:sym typeface="Roboto Slab"/>
                </a:rPr>
                <a:t>Conversion Rate (Orders/Visits) – </a:t>
              </a:r>
              <a:r>
                <a:rPr lang="zh-TW" altLang="en-US" sz="1050" dirty="0">
                  <a:solidFill>
                    <a:schemeClr val="bg1"/>
                  </a:solidFill>
                  <a:sym typeface="Roboto Slab"/>
                </a:rPr>
                <a:t> </a:t>
              </a:r>
              <a:endParaRPr lang="en-US" altLang="zh-TW" sz="1050" dirty="0">
                <a:solidFill>
                  <a:schemeClr val="bg1"/>
                </a:solidFill>
                <a:sym typeface="Roboto Slab"/>
              </a:endParaRPr>
            </a:p>
            <a:p>
              <a:r>
                <a:rPr lang="zh-TW" altLang="en-US" sz="1050" dirty="0">
                  <a:solidFill>
                    <a:schemeClr val="bg1"/>
                  </a:solidFill>
                  <a:sym typeface="Roboto Slab"/>
                </a:rPr>
                <a:t>                 </a:t>
              </a:r>
              <a:r>
                <a:rPr lang="en-US" altLang="zh-TW" sz="1050" dirty="0">
                  <a:solidFill>
                    <a:schemeClr val="bg1"/>
                  </a:solidFill>
                  <a:sym typeface="Roboto Slab"/>
                </a:rPr>
                <a:t>how many orders are placed per visit?</a:t>
              </a:r>
              <a:endParaRPr lang="en-US" sz="1050" dirty="0">
                <a:solidFill>
                  <a:schemeClr val="bg1"/>
                </a:solidFill>
                <a:sym typeface="Roboto Slab"/>
              </a:endParaRPr>
            </a:p>
            <a:p>
              <a:pPr algn="r"/>
              <a:r>
                <a:rPr lang="en-US" sz="1050" dirty="0">
                  <a:solidFill>
                    <a:schemeClr val="bg1"/>
                  </a:solidFill>
                </a:rPr>
                <a:t> </a:t>
              </a:r>
            </a:p>
          </p:txBody>
        </p:sp>
        <p:sp>
          <p:nvSpPr>
            <p:cNvPr id="122" name="Right Triangle 121">
              <a:extLst>
                <a:ext uri="{FF2B5EF4-FFF2-40B4-BE49-F238E27FC236}">
                  <a16:creationId xmlns:a16="http://schemas.microsoft.com/office/drawing/2014/main" id="{658D54FA-0687-4284-A430-55C8471EF429}"/>
                </a:ext>
              </a:extLst>
            </p:cNvPr>
            <p:cNvSpPr/>
            <p:nvPr/>
          </p:nvSpPr>
          <p:spPr>
            <a:xfrm flipV="1">
              <a:off x="11804650" y="3575050"/>
              <a:ext cx="148014" cy="148014"/>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3" name="Rectangle 122">
              <a:extLst>
                <a:ext uri="{FF2B5EF4-FFF2-40B4-BE49-F238E27FC236}">
                  <a16:creationId xmlns:a16="http://schemas.microsoft.com/office/drawing/2014/main" id="{7115953C-41C2-47D5-B5C5-AB6E2D7E5338}"/>
                </a:ext>
              </a:extLst>
            </p:cNvPr>
            <p:cNvSpPr/>
            <p:nvPr/>
          </p:nvSpPr>
          <p:spPr>
            <a:xfrm>
              <a:off x="6418639" y="3667125"/>
              <a:ext cx="5534025" cy="5619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0060" rtlCol="0" anchor="ctr"/>
            <a:lstStyle/>
            <a:p>
              <a:pPr algn="r"/>
              <a:endParaRPr lang="en-US" altLang="zh-TW" sz="1050" dirty="0">
                <a:solidFill>
                  <a:schemeClr val="bg1"/>
                </a:solidFill>
                <a:sym typeface="Roboto Slab"/>
              </a:endParaRPr>
            </a:p>
            <a:p>
              <a:r>
                <a:rPr lang="en-US" altLang="zh-TW" sz="1050" dirty="0">
                  <a:solidFill>
                    <a:schemeClr val="bg1"/>
                  </a:solidFill>
                  <a:sym typeface="Roboto Slab"/>
                </a:rPr>
                <a:t>Revenue per Visit, RPV - what is the revenue earned per visit?</a:t>
              </a:r>
              <a:endParaRPr lang="en-US" sz="1050" dirty="0">
                <a:solidFill>
                  <a:schemeClr val="bg1"/>
                </a:solidFill>
                <a:sym typeface="Roboto Slab"/>
              </a:endParaRPr>
            </a:p>
            <a:p>
              <a:pPr algn="r"/>
              <a:endParaRPr lang="en-US" sz="1050" dirty="0">
                <a:solidFill>
                  <a:schemeClr val="bg1"/>
                </a:solidFill>
              </a:endParaRPr>
            </a:p>
          </p:txBody>
        </p:sp>
        <p:sp>
          <p:nvSpPr>
            <p:cNvPr id="124" name="Right Triangle 123">
              <a:extLst>
                <a:ext uri="{FF2B5EF4-FFF2-40B4-BE49-F238E27FC236}">
                  <a16:creationId xmlns:a16="http://schemas.microsoft.com/office/drawing/2014/main" id="{A323B725-A276-479C-8724-4172E83E0F51}"/>
                </a:ext>
              </a:extLst>
            </p:cNvPr>
            <p:cNvSpPr/>
            <p:nvPr/>
          </p:nvSpPr>
          <p:spPr>
            <a:xfrm flipH="1" flipV="1">
              <a:off x="6418639" y="4229100"/>
              <a:ext cx="148014" cy="148014"/>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5" name="Rectangle 124">
              <a:extLst>
                <a:ext uri="{FF2B5EF4-FFF2-40B4-BE49-F238E27FC236}">
                  <a16:creationId xmlns:a16="http://schemas.microsoft.com/office/drawing/2014/main" id="{27841045-3352-46B5-BDC9-1A9498C92512}"/>
                </a:ext>
              </a:extLst>
            </p:cNvPr>
            <p:cNvSpPr/>
            <p:nvPr/>
          </p:nvSpPr>
          <p:spPr>
            <a:xfrm>
              <a:off x="6418639" y="4321175"/>
              <a:ext cx="5534025" cy="5619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480060" rtlCol="0" anchor="ctr"/>
            <a:lstStyle/>
            <a:p>
              <a:pPr algn="r"/>
              <a:endParaRPr lang="en-US" altLang="zh-TW" sz="1050" dirty="0">
                <a:solidFill>
                  <a:schemeClr val="bg1"/>
                </a:solidFill>
                <a:sym typeface="Roboto Slab"/>
              </a:endParaRPr>
            </a:p>
            <a:p>
              <a:r>
                <a:rPr lang="zh-TW" altLang="en-US" sz="1050" dirty="0">
                  <a:solidFill>
                    <a:schemeClr val="bg1"/>
                  </a:solidFill>
                  <a:sym typeface="Roboto Slab"/>
                </a:rPr>
                <a:t>           </a:t>
              </a:r>
              <a:r>
                <a:rPr lang="en-US" altLang="zh-TW" sz="1050" dirty="0">
                  <a:solidFill>
                    <a:schemeClr val="bg1"/>
                  </a:solidFill>
                  <a:sym typeface="Roboto Slab"/>
                </a:rPr>
                <a:t>Revenue per Visitors – </a:t>
              </a:r>
            </a:p>
            <a:p>
              <a:r>
                <a:rPr lang="zh-TW" altLang="en-US" sz="1050" dirty="0">
                  <a:solidFill>
                    <a:schemeClr val="bg1"/>
                  </a:solidFill>
                  <a:sym typeface="Roboto Slab"/>
                </a:rPr>
                <a:t>                  </a:t>
              </a:r>
              <a:r>
                <a:rPr lang="en-US" altLang="zh-TW" sz="1050" dirty="0">
                  <a:solidFill>
                    <a:schemeClr val="bg1"/>
                  </a:solidFill>
                  <a:sym typeface="Roboto Slab"/>
                </a:rPr>
                <a:t>what is the revenue earned per unique visitor?</a:t>
              </a:r>
              <a:endParaRPr lang="en-US" sz="1050" dirty="0">
                <a:solidFill>
                  <a:schemeClr val="bg1"/>
                </a:solidFill>
                <a:sym typeface="Roboto Slab"/>
              </a:endParaRPr>
            </a:p>
            <a:p>
              <a:pPr algn="r"/>
              <a:r>
                <a:rPr lang="en-US" sz="1050" dirty="0">
                  <a:solidFill>
                    <a:schemeClr val="bg1"/>
                  </a:solidFill>
                </a:rPr>
                <a:t> </a:t>
              </a:r>
            </a:p>
          </p:txBody>
        </p:sp>
        <p:sp>
          <p:nvSpPr>
            <p:cNvPr id="126" name="Right Triangle 125">
              <a:extLst>
                <a:ext uri="{FF2B5EF4-FFF2-40B4-BE49-F238E27FC236}">
                  <a16:creationId xmlns:a16="http://schemas.microsoft.com/office/drawing/2014/main" id="{24426961-C76E-4E2C-B986-4A051F155BB1}"/>
                </a:ext>
              </a:extLst>
            </p:cNvPr>
            <p:cNvSpPr/>
            <p:nvPr/>
          </p:nvSpPr>
          <p:spPr>
            <a:xfrm flipV="1">
              <a:off x="11804650" y="4883150"/>
              <a:ext cx="148014" cy="148014"/>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7" name="Rectangle 126">
              <a:extLst>
                <a:ext uri="{FF2B5EF4-FFF2-40B4-BE49-F238E27FC236}">
                  <a16:creationId xmlns:a16="http://schemas.microsoft.com/office/drawing/2014/main" id="{F1125604-810E-4464-99D5-F3C46CB3D750}"/>
                </a:ext>
              </a:extLst>
            </p:cNvPr>
            <p:cNvSpPr/>
            <p:nvPr/>
          </p:nvSpPr>
          <p:spPr>
            <a:xfrm>
              <a:off x="6418639" y="4975225"/>
              <a:ext cx="5534025" cy="5619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0060" rtlCol="0" anchor="ctr"/>
            <a:lstStyle/>
            <a:p>
              <a:pPr algn="r"/>
              <a:endParaRPr lang="en-US" altLang="zh-TW" sz="1050" dirty="0">
                <a:solidFill>
                  <a:schemeClr val="bg1"/>
                </a:solidFill>
                <a:sym typeface="Roboto Slab"/>
              </a:endParaRPr>
            </a:p>
            <a:p>
              <a:r>
                <a:rPr lang="en-US" altLang="zh-TW" sz="1050" dirty="0">
                  <a:solidFill>
                    <a:schemeClr val="bg1"/>
                  </a:solidFill>
                  <a:sym typeface="Roboto Slab"/>
                </a:rPr>
                <a:t>Revenue per Order - what was the average order value? (AOV)</a:t>
              </a:r>
              <a:endParaRPr lang="en-US" sz="1050" dirty="0">
                <a:solidFill>
                  <a:schemeClr val="bg1"/>
                </a:solidFill>
                <a:sym typeface="Roboto Slab"/>
              </a:endParaRPr>
            </a:p>
            <a:p>
              <a:pPr algn="r"/>
              <a:endParaRPr lang="en-US" sz="1050" dirty="0">
                <a:solidFill>
                  <a:schemeClr val="bg1"/>
                </a:solidFill>
              </a:endParaRPr>
            </a:p>
          </p:txBody>
        </p:sp>
        <p:sp>
          <p:nvSpPr>
            <p:cNvPr id="128" name="Right Triangle 127">
              <a:extLst>
                <a:ext uri="{FF2B5EF4-FFF2-40B4-BE49-F238E27FC236}">
                  <a16:creationId xmlns:a16="http://schemas.microsoft.com/office/drawing/2014/main" id="{C522E64A-30CA-4399-B24C-CAD8288C7E6A}"/>
                </a:ext>
              </a:extLst>
            </p:cNvPr>
            <p:cNvSpPr/>
            <p:nvPr/>
          </p:nvSpPr>
          <p:spPr>
            <a:xfrm flipH="1" flipV="1">
              <a:off x="6418639" y="5537200"/>
              <a:ext cx="148014" cy="148014"/>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6" name="Title 1">
              <a:extLst>
                <a:ext uri="{FF2B5EF4-FFF2-40B4-BE49-F238E27FC236}">
                  <a16:creationId xmlns:a16="http://schemas.microsoft.com/office/drawing/2014/main" id="{A0A0BCDB-5003-43D2-B7D1-48D91E658C75}"/>
                </a:ext>
              </a:extLst>
            </p:cNvPr>
            <p:cNvSpPr txBox="1">
              <a:spLocks/>
            </p:cNvSpPr>
            <p:nvPr/>
          </p:nvSpPr>
          <p:spPr>
            <a:xfrm>
              <a:off x="6419760" y="491771"/>
              <a:ext cx="551239" cy="424732"/>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chemeClr val="bg1"/>
                  </a:solidFill>
                </a:rPr>
                <a:t>01</a:t>
              </a:r>
            </a:p>
          </p:txBody>
        </p:sp>
        <p:sp>
          <p:nvSpPr>
            <p:cNvPr id="167" name="Title 1">
              <a:extLst>
                <a:ext uri="{FF2B5EF4-FFF2-40B4-BE49-F238E27FC236}">
                  <a16:creationId xmlns:a16="http://schemas.microsoft.com/office/drawing/2014/main" id="{5BC8D988-217D-40AA-913A-65777C9F1080}"/>
                </a:ext>
              </a:extLst>
            </p:cNvPr>
            <p:cNvSpPr txBox="1">
              <a:spLocks/>
            </p:cNvSpPr>
            <p:nvPr/>
          </p:nvSpPr>
          <p:spPr>
            <a:xfrm>
              <a:off x="6422094" y="1131243"/>
              <a:ext cx="551239" cy="424732"/>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chemeClr val="bg1"/>
                  </a:solidFill>
                </a:rPr>
                <a:t>02</a:t>
              </a:r>
            </a:p>
          </p:txBody>
        </p:sp>
        <p:sp>
          <p:nvSpPr>
            <p:cNvPr id="168" name="Title 1">
              <a:extLst>
                <a:ext uri="{FF2B5EF4-FFF2-40B4-BE49-F238E27FC236}">
                  <a16:creationId xmlns:a16="http://schemas.microsoft.com/office/drawing/2014/main" id="{1277DB6E-C749-46E5-9B1F-843CA0387960}"/>
                </a:ext>
              </a:extLst>
            </p:cNvPr>
            <p:cNvSpPr txBox="1">
              <a:spLocks/>
            </p:cNvSpPr>
            <p:nvPr/>
          </p:nvSpPr>
          <p:spPr>
            <a:xfrm>
              <a:off x="6411613" y="1791484"/>
              <a:ext cx="551239" cy="424732"/>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chemeClr val="bg1"/>
                  </a:solidFill>
                </a:rPr>
                <a:t>03</a:t>
              </a:r>
            </a:p>
          </p:txBody>
        </p:sp>
        <p:sp>
          <p:nvSpPr>
            <p:cNvPr id="169" name="Title 1">
              <a:extLst>
                <a:ext uri="{FF2B5EF4-FFF2-40B4-BE49-F238E27FC236}">
                  <a16:creationId xmlns:a16="http://schemas.microsoft.com/office/drawing/2014/main" id="{DE75DC73-7985-4790-9BA5-428098201C70}"/>
                </a:ext>
              </a:extLst>
            </p:cNvPr>
            <p:cNvSpPr txBox="1">
              <a:spLocks/>
            </p:cNvSpPr>
            <p:nvPr/>
          </p:nvSpPr>
          <p:spPr>
            <a:xfrm>
              <a:off x="6422094" y="2431772"/>
              <a:ext cx="551239" cy="424732"/>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chemeClr val="bg1"/>
                  </a:solidFill>
                </a:rPr>
                <a:t>04</a:t>
              </a:r>
            </a:p>
          </p:txBody>
        </p:sp>
        <p:sp>
          <p:nvSpPr>
            <p:cNvPr id="170" name="Title 1">
              <a:extLst>
                <a:ext uri="{FF2B5EF4-FFF2-40B4-BE49-F238E27FC236}">
                  <a16:creationId xmlns:a16="http://schemas.microsoft.com/office/drawing/2014/main" id="{EC726ADE-3D5C-4D61-BBAE-21AED89B9B5D}"/>
                </a:ext>
              </a:extLst>
            </p:cNvPr>
            <p:cNvSpPr txBox="1">
              <a:spLocks/>
            </p:cNvSpPr>
            <p:nvPr/>
          </p:nvSpPr>
          <p:spPr>
            <a:xfrm>
              <a:off x="6418639" y="3161089"/>
              <a:ext cx="551239" cy="424732"/>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chemeClr val="bg1"/>
                  </a:solidFill>
                </a:rPr>
                <a:t>05</a:t>
              </a:r>
            </a:p>
          </p:txBody>
        </p:sp>
        <p:sp>
          <p:nvSpPr>
            <p:cNvPr id="172" name="Title 1">
              <a:extLst>
                <a:ext uri="{FF2B5EF4-FFF2-40B4-BE49-F238E27FC236}">
                  <a16:creationId xmlns:a16="http://schemas.microsoft.com/office/drawing/2014/main" id="{71665CEC-64FC-443B-B598-897F15B80AFA}"/>
                </a:ext>
              </a:extLst>
            </p:cNvPr>
            <p:cNvSpPr txBox="1">
              <a:spLocks/>
            </p:cNvSpPr>
            <p:nvPr/>
          </p:nvSpPr>
          <p:spPr>
            <a:xfrm>
              <a:off x="6418639" y="3739871"/>
              <a:ext cx="551239" cy="424732"/>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chemeClr val="bg1"/>
                  </a:solidFill>
                </a:rPr>
                <a:t>06</a:t>
              </a:r>
            </a:p>
          </p:txBody>
        </p:sp>
        <p:sp>
          <p:nvSpPr>
            <p:cNvPr id="174" name="Title 1">
              <a:extLst>
                <a:ext uri="{FF2B5EF4-FFF2-40B4-BE49-F238E27FC236}">
                  <a16:creationId xmlns:a16="http://schemas.microsoft.com/office/drawing/2014/main" id="{2F398729-F65A-4B68-A8EA-E519E00219CF}"/>
                </a:ext>
              </a:extLst>
            </p:cNvPr>
            <p:cNvSpPr txBox="1">
              <a:spLocks/>
            </p:cNvSpPr>
            <p:nvPr/>
          </p:nvSpPr>
          <p:spPr>
            <a:xfrm>
              <a:off x="6418639" y="5038279"/>
              <a:ext cx="551239" cy="424732"/>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chemeClr val="bg1"/>
                  </a:solidFill>
                </a:rPr>
                <a:t>08</a:t>
              </a:r>
            </a:p>
          </p:txBody>
        </p:sp>
      </p:grpSp>
      <p:sp>
        <p:nvSpPr>
          <p:cNvPr id="79" name="Title 1">
            <a:extLst>
              <a:ext uri="{FF2B5EF4-FFF2-40B4-BE49-F238E27FC236}">
                <a16:creationId xmlns:a16="http://schemas.microsoft.com/office/drawing/2014/main" id="{2FB98174-0EF0-CB41-AA01-65309652D582}"/>
              </a:ext>
            </a:extLst>
          </p:cNvPr>
          <p:cNvSpPr txBox="1">
            <a:spLocks/>
          </p:cNvSpPr>
          <p:nvPr/>
        </p:nvSpPr>
        <p:spPr>
          <a:xfrm>
            <a:off x="4277029" y="3713726"/>
            <a:ext cx="4386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chemeClr val="bg1"/>
                </a:solidFill>
              </a:rPr>
              <a:t>0</a:t>
            </a:r>
            <a:r>
              <a:rPr lang="en-US" altLang="zh-TW" sz="1800" b="1" dirty="0">
                <a:solidFill>
                  <a:schemeClr val="bg1"/>
                </a:solidFill>
              </a:rPr>
              <a:t>7</a:t>
            </a:r>
            <a:endParaRPr lang="en-US" sz="1800" b="1" dirty="0">
              <a:solidFill>
                <a:schemeClr val="bg1"/>
              </a:solidFill>
            </a:endParaRPr>
          </a:p>
        </p:txBody>
      </p:sp>
    </p:spTree>
    <p:extLst>
      <p:ext uri="{BB962C8B-B14F-4D97-AF65-F5344CB8AC3E}">
        <p14:creationId xmlns:p14="http://schemas.microsoft.com/office/powerpoint/2010/main" val="929813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zh-TW">
                <a:solidFill>
                  <a:schemeClr val="lt1"/>
                </a:solidFill>
                <a:latin typeface="Impact"/>
                <a:ea typeface="Impact"/>
                <a:cs typeface="Impact"/>
                <a:sym typeface="Impact"/>
              </a:rPr>
              <a:t>HOW ARE FANS COMING TO THE SITE AND APPS?</a:t>
            </a:r>
            <a:endParaRPr/>
          </a:p>
        </p:txBody>
      </p:sp>
      <p:pic>
        <p:nvPicPr>
          <p:cNvPr id="98" name="Google Shape;98;p18"/>
          <p:cNvPicPr preferRelativeResize="0"/>
          <p:nvPr/>
        </p:nvPicPr>
        <p:blipFill>
          <a:blip r:embed="rId3">
            <a:alphaModFix/>
          </a:blip>
          <a:stretch>
            <a:fillRect/>
          </a:stretch>
        </p:blipFill>
        <p:spPr>
          <a:xfrm>
            <a:off x="264738" y="1426999"/>
            <a:ext cx="4034853" cy="2497000"/>
          </a:xfrm>
          <a:prstGeom prst="rect">
            <a:avLst/>
          </a:prstGeom>
          <a:noFill/>
          <a:ln>
            <a:noFill/>
          </a:ln>
        </p:spPr>
      </p:pic>
      <p:pic>
        <p:nvPicPr>
          <p:cNvPr id="99" name="Google Shape;99;p18"/>
          <p:cNvPicPr preferRelativeResize="0"/>
          <p:nvPr/>
        </p:nvPicPr>
        <p:blipFill>
          <a:blip r:embed="rId4">
            <a:alphaModFix/>
          </a:blip>
          <a:stretch>
            <a:fillRect/>
          </a:stretch>
        </p:blipFill>
        <p:spPr>
          <a:xfrm>
            <a:off x="4525038" y="1427000"/>
            <a:ext cx="4354224" cy="2497000"/>
          </a:xfrm>
          <a:prstGeom prst="rect">
            <a:avLst/>
          </a:prstGeom>
          <a:noFill/>
          <a:ln>
            <a:noFill/>
          </a:ln>
        </p:spPr>
      </p:pic>
      <p:sp>
        <p:nvSpPr>
          <p:cNvPr id="100" name="Google Shape;100;p18"/>
          <p:cNvSpPr txBox="1"/>
          <p:nvPr/>
        </p:nvSpPr>
        <p:spPr>
          <a:xfrm>
            <a:off x="406575" y="4076400"/>
            <a:ext cx="3751200" cy="31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1200" b="1">
                <a:solidFill>
                  <a:srgbClr val="FFFFFF"/>
                </a:solidFill>
                <a:latin typeface="Roboto Slab"/>
                <a:ea typeface="Roboto Slab"/>
                <a:cs typeface="Roboto Slab"/>
                <a:sym typeface="Roboto Slab"/>
              </a:rPr>
              <a:t>Figure 1</a:t>
            </a:r>
            <a:r>
              <a:rPr lang="zh-TW" sz="1200">
                <a:solidFill>
                  <a:srgbClr val="FFFFFF"/>
                </a:solidFill>
                <a:latin typeface="Roboto Slab"/>
                <a:ea typeface="Roboto Slab"/>
                <a:cs typeface="Roboto Slab"/>
                <a:sym typeface="Roboto Slab"/>
              </a:rPr>
              <a:t>: Illustrates how users are getting to the MLB website. </a:t>
            </a:r>
            <a:endParaRPr sz="1200">
              <a:solidFill>
                <a:srgbClr val="FFFFFF"/>
              </a:solidFill>
              <a:latin typeface="Roboto Slab"/>
              <a:ea typeface="Roboto Slab"/>
              <a:cs typeface="Roboto Slab"/>
              <a:sym typeface="Roboto Slab"/>
            </a:endParaRPr>
          </a:p>
        </p:txBody>
      </p:sp>
      <p:sp>
        <p:nvSpPr>
          <p:cNvPr id="101" name="Google Shape;101;p18"/>
          <p:cNvSpPr txBox="1"/>
          <p:nvPr/>
        </p:nvSpPr>
        <p:spPr>
          <a:xfrm>
            <a:off x="4826550" y="4076400"/>
            <a:ext cx="3751200" cy="31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1200" b="1">
                <a:solidFill>
                  <a:srgbClr val="FFFFFF"/>
                </a:solidFill>
                <a:latin typeface="Roboto Slab"/>
                <a:ea typeface="Roboto Slab"/>
                <a:cs typeface="Roboto Slab"/>
                <a:sym typeface="Roboto Slab"/>
              </a:rPr>
              <a:t>Figure 2</a:t>
            </a:r>
            <a:r>
              <a:rPr lang="zh-TW" sz="1200">
                <a:solidFill>
                  <a:srgbClr val="FFFFFF"/>
                </a:solidFill>
                <a:latin typeface="Roboto Slab"/>
                <a:ea typeface="Roboto Slab"/>
                <a:cs typeface="Roboto Slab"/>
                <a:sym typeface="Roboto Slab"/>
              </a:rPr>
              <a:t>: Popular keywords searched to reach the MLB website. </a:t>
            </a:r>
            <a:endParaRPr sz="1200">
              <a:solidFill>
                <a:srgbClr val="FFFFFF"/>
              </a:solidFill>
              <a:latin typeface="Roboto Slab"/>
              <a:ea typeface="Roboto Slab"/>
              <a:cs typeface="Roboto Slab"/>
              <a:sym typeface="Roboto Slab"/>
            </a:endParaRPr>
          </a:p>
        </p:txBody>
      </p:sp>
      <p:sp>
        <p:nvSpPr>
          <p:cNvPr id="102" name="Google Shape;102;p18"/>
          <p:cNvSpPr/>
          <p:nvPr/>
        </p:nvSpPr>
        <p:spPr>
          <a:xfrm>
            <a:off x="264750" y="1681725"/>
            <a:ext cx="807300" cy="442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746850" y="2960200"/>
            <a:ext cx="206400" cy="137700"/>
          </a:xfrm>
          <a:prstGeom prst="lef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solidFill>
                  <a:schemeClr val="lt1"/>
                </a:solidFill>
                <a:latin typeface="Impact"/>
                <a:ea typeface="Impact"/>
                <a:cs typeface="Impact"/>
                <a:sym typeface="Impact"/>
              </a:rPr>
              <a:t>WHAT DO VISITORS DO WHEN ON THE SITE?</a:t>
            </a:r>
            <a:endParaRPr>
              <a:latin typeface="Impact"/>
              <a:ea typeface="Impact"/>
              <a:cs typeface="Impact"/>
              <a:sym typeface="Impact"/>
            </a:endParaRPr>
          </a:p>
        </p:txBody>
      </p:sp>
      <p:sp>
        <p:nvSpPr>
          <p:cNvPr id="109" name="Google Shape;109;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0" name="Google Shape;110;p19"/>
          <p:cNvPicPr preferRelativeResize="0"/>
          <p:nvPr/>
        </p:nvPicPr>
        <p:blipFill>
          <a:blip r:embed="rId3">
            <a:alphaModFix/>
          </a:blip>
          <a:stretch>
            <a:fillRect/>
          </a:stretch>
        </p:blipFill>
        <p:spPr>
          <a:xfrm>
            <a:off x="129650" y="1263600"/>
            <a:ext cx="4268203" cy="3209200"/>
          </a:xfrm>
          <a:prstGeom prst="rect">
            <a:avLst/>
          </a:prstGeom>
          <a:noFill/>
          <a:ln>
            <a:noFill/>
          </a:ln>
        </p:spPr>
      </p:pic>
      <p:pic>
        <p:nvPicPr>
          <p:cNvPr id="111" name="Google Shape;111;p19"/>
          <p:cNvPicPr preferRelativeResize="0"/>
          <p:nvPr/>
        </p:nvPicPr>
        <p:blipFill rotWithShape="1">
          <a:blip r:embed="rId4">
            <a:alphaModFix/>
          </a:blip>
          <a:srcRect r="-6123" b="-2976"/>
          <a:stretch/>
        </p:blipFill>
        <p:spPr>
          <a:xfrm>
            <a:off x="4522825" y="1263600"/>
            <a:ext cx="4736400" cy="3305275"/>
          </a:xfrm>
          <a:prstGeom prst="rect">
            <a:avLst/>
          </a:prstGeom>
          <a:noFill/>
          <a:ln>
            <a:noFill/>
          </a:ln>
        </p:spPr>
      </p:pic>
      <p:sp>
        <p:nvSpPr>
          <p:cNvPr id="112" name="Google Shape;112;p19"/>
          <p:cNvSpPr txBox="1"/>
          <p:nvPr/>
        </p:nvSpPr>
        <p:spPr>
          <a:xfrm>
            <a:off x="1978950" y="4637000"/>
            <a:ext cx="5186100" cy="3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200" b="1">
                <a:solidFill>
                  <a:srgbClr val="FFFFFF"/>
                </a:solidFill>
                <a:latin typeface="Roboto Slab"/>
                <a:ea typeface="Roboto Slab"/>
                <a:cs typeface="Roboto Slab"/>
                <a:sym typeface="Roboto Slab"/>
              </a:rPr>
              <a:t>Figures 3 &amp; 4</a:t>
            </a:r>
            <a:r>
              <a:rPr lang="zh-TW" sz="1200">
                <a:solidFill>
                  <a:srgbClr val="FFFFFF"/>
                </a:solidFill>
                <a:latin typeface="Roboto Slab"/>
                <a:ea typeface="Roboto Slab"/>
                <a:cs typeface="Roboto Slab"/>
                <a:sym typeface="Roboto Slab"/>
              </a:rPr>
              <a:t>: Demonstrates the pages people are visiting on the site. </a:t>
            </a:r>
            <a:endParaRPr sz="1200">
              <a:solidFill>
                <a:srgbClr val="FFFFFF"/>
              </a:solidFill>
              <a:latin typeface="Roboto Slab"/>
              <a:ea typeface="Roboto Slab"/>
              <a:cs typeface="Roboto Slab"/>
              <a:sym typeface="Roboto Slab"/>
            </a:endParaRPr>
          </a:p>
        </p:txBody>
      </p:sp>
      <p:sp>
        <p:nvSpPr>
          <p:cNvPr id="113" name="Google Shape;113;p19"/>
          <p:cNvSpPr/>
          <p:nvPr/>
        </p:nvSpPr>
        <p:spPr>
          <a:xfrm>
            <a:off x="196700" y="1662050"/>
            <a:ext cx="1888200" cy="2812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a:off x="4522825" y="1263600"/>
            <a:ext cx="2508900" cy="3209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311700" y="332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dirty="0">
                <a:solidFill>
                  <a:schemeClr val="lt1"/>
                </a:solidFill>
                <a:latin typeface="Impact"/>
                <a:ea typeface="Impact"/>
                <a:cs typeface="Impact"/>
                <a:sym typeface="Impact"/>
              </a:rPr>
              <a:t>HOW DO VISITORS REACH THE PURCHASE PAGES?</a:t>
            </a:r>
            <a:endParaRPr dirty="0">
              <a:latin typeface="Impact"/>
              <a:ea typeface="Impact"/>
              <a:cs typeface="Impact"/>
              <a:sym typeface="Impact"/>
            </a:endParaRPr>
          </a:p>
        </p:txBody>
      </p:sp>
      <p:pic>
        <p:nvPicPr>
          <p:cNvPr id="120" name="Google Shape;120;p20"/>
          <p:cNvPicPr preferRelativeResize="0"/>
          <p:nvPr/>
        </p:nvPicPr>
        <p:blipFill rotWithShape="1">
          <a:blip r:embed="rId3">
            <a:alphaModFix/>
          </a:blip>
          <a:srcRect t="3884" b="2517"/>
          <a:stretch/>
        </p:blipFill>
        <p:spPr>
          <a:xfrm>
            <a:off x="1522100" y="1111300"/>
            <a:ext cx="6099801" cy="3345401"/>
          </a:xfrm>
          <a:prstGeom prst="rect">
            <a:avLst/>
          </a:prstGeom>
          <a:noFill/>
          <a:ln>
            <a:noFill/>
          </a:ln>
        </p:spPr>
      </p:pic>
      <p:sp>
        <p:nvSpPr>
          <p:cNvPr id="121" name="Google Shape;121;p20"/>
          <p:cNvSpPr txBox="1"/>
          <p:nvPr/>
        </p:nvSpPr>
        <p:spPr>
          <a:xfrm>
            <a:off x="1865850" y="4595200"/>
            <a:ext cx="5412300" cy="3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200" b="1">
                <a:solidFill>
                  <a:srgbClr val="FFFFFF"/>
                </a:solidFill>
                <a:latin typeface="Roboto Slab"/>
                <a:ea typeface="Roboto Slab"/>
                <a:cs typeface="Roboto Slab"/>
                <a:sym typeface="Roboto Slab"/>
              </a:rPr>
              <a:t>Figure 5</a:t>
            </a:r>
            <a:r>
              <a:rPr lang="zh-TW" sz="1200">
                <a:solidFill>
                  <a:srgbClr val="FFFFFF"/>
                </a:solidFill>
                <a:latin typeface="Roboto Slab"/>
                <a:ea typeface="Roboto Slab"/>
                <a:cs typeface="Roboto Slab"/>
                <a:sym typeface="Roboto Slab"/>
              </a:rPr>
              <a:t>: How customers are reaching the ticket section on the MLB site. </a:t>
            </a:r>
            <a:endParaRPr sz="1200">
              <a:solidFill>
                <a:srgbClr val="FFFFFF"/>
              </a:solidFill>
              <a:latin typeface="Roboto Slab"/>
              <a:ea typeface="Roboto Slab"/>
              <a:cs typeface="Roboto Slab"/>
              <a:sym typeface="Roboto Slab"/>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7" name="Google Shape;127;p21"/>
          <p:cNvPicPr preferRelativeResize="0"/>
          <p:nvPr/>
        </p:nvPicPr>
        <p:blipFill>
          <a:blip r:embed="rId3">
            <a:alphaModFix/>
          </a:blip>
          <a:stretch>
            <a:fillRect/>
          </a:stretch>
        </p:blipFill>
        <p:spPr>
          <a:xfrm>
            <a:off x="1496475" y="1039875"/>
            <a:ext cx="6151026" cy="3489249"/>
          </a:xfrm>
          <a:prstGeom prst="rect">
            <a:avLst/>
          </a:prstGeom>
          <a:noFill/>
          <a:ln>
            <a:noFill/>
          </a:ln>
        </p:spPr>
      </p:pic>
      <p:sp>
        <p:nvSpPr>
          <p:cNvPr id="128" name="Google Shape;128;p21"/>
          <p:cNvSpPr txBox="1"/>
          <p:nvPr/>
        </p:nvSpPr>
        <p:spPr>
          <a:xfrm>
            <a:off x="1865850" y="4605325"/>
            <a:ext cx="5412300" cy="3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200" b="1">
                <a:solidFill>
                  <a:srgbClr val="FFFFFF"/>
                </a:solidFill>
                <a:latin typeface="Roboto Slab"/>
                <a:ea typeface="Roboto Slab"/>
                <a:cs typeface="Roboto Slab"/>
                <a:sym typeface="Roboto Slab"/>
              </a:rPr>
              <a:t>Figure 6</a:t>
            </a:r>
            <a:r>
              <a:rPr lang="zh-TW" sz="1200">
                <a:solidFill>
                  <a:srgbClr val="FFFFFF"/>
                </a:solidFill>
                <a:latin typeface="Roboto Slab"/>
                <a:ea typeface="Roboto Slab"/>
                <a:cs typeface="Roboto Slab"/>
                <a:sym typeface="Roboto Slab"/>
              </a:rPr>
              <a:t>: Where is MLB losing customers during the purchase process?</a:t>
            </a:r>
            <a:endParaRPr sz="1200">
              <a:solidFill>
                <a:srgbClr val="FFFFFF"/>
              </a:solidFill>
              <a:latin typeface="Roboto Slab"/>
              <a:ea typeface="Roboto Slab"/>
              <a:cs typeface="Roboto Slab"/>
              <a:sym typeface="Roboto Slab"/>
            </a:endParaRPr>
          </a:p>
        </p:txBody>
      </p:sp>
      <p:grpSp>
        <p:nvGrpSpPr>
          <p:cNvPr id="5" name="Group 4">
            <a:extLst>
              <a:ext uri="{FF2B5EF4-FFF2-40B4-BE49-F238E27FC236}">
                <a16:creationId xmlns:a16="http://schemas.microsoft.com/office/drawing/2014/main" id="{6877EA36-F058-B946-88F0-8EDD6453ED6A}"/>
              </a:ext>
            </a:extLst>
          </p:cNvPr>
          <p:cNvGrpSpPr/>
          <p:nvPr/>
        </p:nvGrpSpPr>
        <p:grpSpPr>
          <a:xfrm>
            <a:off x="334230" y="223475"/>
            <a:ext cx="8105763" cy="591714"/>
            <a:chOff x="1968822" y="116224"/>
            <a:chExt cx="8105763" cy="591714"/>
          </a:xfrm>
        </p:grpSpPr>
        <p:sp>
          <p:nvSpPr>
            <p:cNvPr id="6" name="Rectangle 5">
              <a:extLst>
                <a:ext uri="{FF2B5EF4-FFF2-40B4-BE49-F238E27FC236}">
                  <a16:creationId xmlns:a16="http://schemas.microsoft.com/office/drawing/2014/main" id="{4505F1D1-FAA0-3845-96B0-75182D710A01}"/>
                </a:ext>
              </a:extLst>
            </p:cNvPr>
            <p:cNvSpPr/>
            <p:nvPr/>
          </p:nvSpPr>
          <p:spPr>
            <a:xfrm>
              <a:off x="2437479" y="246273"/>
              <a:ext cx="7637106" cy="461665"/>
            </a:xfrm>
            <a:prstGeom prst="rect">
              <a:avLst/>
            </a:prstGeom>
          </p:spPr>
          <p:txBody>
            <a:bodyPr wrap="square">
              <a:spAutoFit/>
            </a:bodyPr>
            <a:lstStyle/>
            <a:p>
              <a:r>
                <a:rPr lang="en-US" altLang="zh-TW" sz="2400" dirty="0">
                  <a:solidFill>
                    <a:schemeClr val="lt1"/>
                  </a:solidFill>
                  <a:latin typeface="Impact"/>
                  <a:ea typeface="Impact"/>
                  <a:cs typeface="Impact"/>
                  <a:sym typeface="Impact"/>
                </a:rPr>
                <a:t>PURCHASE FALLOUT</a:t>
              </a:r>
              <a:endParaRPr lang="en-US" sz="2400" dirty="0"/>
            </a:p>
          </p:txBody>
        </p:sp>
        <p:sp>
          <p:nvSpPr>
            <p:cNvPr id="7" name="Block Arc 6">
              <a:extLst>
                <a:ext uri="{FF2B5EF4-FFF2-40B4-BE49-F238E27FC236}">
                  <a16:creationId xmlns:a16="http://schemas.microsoft.com/office/drawing/2014/main" id="{6FD34DC1-5867-1142-8EC6-46CF2BF47204}"/>
                </a:ext>
              </a:extLst>
            </p:cNvPr>
            <p:cNvSpPr/>
            <p:nvPr/>
          </p:nvSpPr>
          <p:spPr>
            <a:xfrm rot="20463715">
              <a:off x="1968822" y="116224"/>
              <a:ext cx="530280" cy="544683"/>
            </a:xfrm>
            <a:prstGeom prst="blockArc">
              <a:avLst>
                <a:gd name="adj1" fmla="val 5428178"/>
                <a:gd name="adj2" fmla="val 0"/>
                <a:gd name="adj3" fmla="val 852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TotalTime>
  <Words>1790</Words>
  <Application>Microsoft Macintosh PowerPoint</Application>
  <PresentationFormat>On-screen Show (16:9)</PresentationFormat>
  <Paragraphs>146</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Impact</vt:lpstr>
      <vt:lpstr>Calibri</vt:lpstr>
      <vt:lpstr>Roboto Slab</vt:lpstr>
      <vt:lpstr>Arial</vt:lpstr>
      <vt:lpstr>Simple Light</vt:lpstr>
      <vt:lpstr>BATTER UP</vt:lpstr>
      <vt:lpstr>ROSTER </vt:lpstr>
      <vt:lpstr>THE FIRST INNING</vt:lpstr>
      <vt:lpstr>HOW CAN MLB BRING A BELOVED IN-STADIUM EXPERIENCE, AND CREATE THE SAME EXCITEMENT  AND PERSONALIZED TOUCH ONLINE?</vt:lpstr>
      <vt:lpstr>PowerPoint Presentation</vt:lpstr>
      <vt:lpstr>HOW ARE FANS COMING TO THE SITE AND APPS?</vt:lpstr>
      <vt:lpstr>WHAT DO VISITORS DO WHEN ON THE SITE?</vt:lpstr>
      <vt:lpstr>HOW DO VISITORS REACH THE PURCHASE PAGES?</vt:lpstr>
      <vt:lpstr>PowerPoint Presentation</vt:lpstr>
      <vt:lpstr>PowerPoint Presentation</vt:lpstr>
      <vt:lpstr>PowerPoint Presentation</vt:lpstr>
      <vt:lpstr>PowerPoint Presentation</vt:lpstr>
      <vt:lpstr> HOW ARE CUSTOMERS BEING UNDERSERVED?</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BATTER UP</dc:title>
  <cp:lastModifiedBy>Lin, Yi Ying</cp:lastModifiedBy>
  <cp:revision>23</cp:revision>
  <dcterms:modified xsi:type="dcterms:W3CDTF">2019-11-25T00:55:56Z</dcterms:modified>
</cp:coreProperties>
</file>